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</p:sldMasterIdLst>
  <p:sldIdLst>
    <p:sldId id="311" r:id="rId29"/>
    <p:sldId id="312" r:id="rId30"/>
    <p:sldId id="313" r:id="rId31"/>
    <p:sldId id="293" r:id="rId32"/>
    <p:sldId id="294" r:id="rId33"/>
    <p:sldId id="295" r:id="rId34"/>
    <p:sldId id="296" r:id="rId35"/>
    <p:sldId id="314" r:id="rId36"/>
    <p:sldId id="317" r:id="rId37"/>
    <p:sldId id="315" r:id="rId38"/>
    <p:sldId id="256" r:id="rId39"/>
    <p:sldId id="319" r:id="rId40"/>
    <p:sldId id="316" r:id="rId41"/>
    <p:sldId id="324" r:id="rId42"/>
    <p:sldId id="320" r:id="rId43"/>
    <p:sldId id="325" r:id="rId44"/>
    <p:sldId id="323" r:id="rId45"/>
    <p:sldId id="322" r:id="rId46"/>
    <p:sldId id="321" r:id="rId47"/>
    <p:sldId id="326" r:id="rId48"/>
    <p:sldId id="318" r:id="rId4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392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12.xml"/><Relationship Id="rId41" Type="http://schemas.openxmlformats.org/officeDocument/2006/relationships/slide" Target="slides/slide13.xml"/><Relationship Id="rId42" Type="http://schemas.openxmlformats.org/officeDocument/2006/relationships/slide" Target="slides/slide14.xml"/><Relationship Id="rId43" Type="http://schemas.openxmlformats.org/officeDocument/2006/relationships/slide" Target="slides/slide15.xml"/><Relationship Id="rId44" Type="http://schemas.openxmlformats.org/officeDocument/2006/relationships/slide" Target="slides/slide16.xml"/><Relationship Id="rId45" Type="http://schemas.openxmlformats.org/officeDocument/2006/relationships/slide" Target="slides/slide17.xml"/><Relationship Id="rId46" Type="http://schemas.openxmlformats.org/officeDocument/2006/relationships/slide" Target="slides/slide18.xml"/><Relationship Id="rId47" Type="http://schemas.openxmlformats.org/officeDocument/2006/relationships/slide" Target="slides/slide19.xml"/><Relationship Id="rId48" Type="http://schemas.openxmlformats.org/officeDocument/2006/relationships/slide" Target="slides/slide20.xml"/><Relationship Id="rId4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.xml"/><Relationship Id="rId31" Type="http://schemas.openxmlformats.org/officeDocument/2006/relationships/slide" Target="slides/slide3.xml"/><Relationship Id="rId32" Type="http://schemas.openxmlformats.org/officeDocument/2006/relationships/slide" Target="slides/slide4.xml"/><Relationship Id="rId33" Type="http://schemas.openxmlformats.org/officeDocument/2006/relationships/slide" Target="slides/slide5.xml"/><Relationship Id="rId34" Type="http://schemas.openxmlformats.org/officeDocument/2006/relationships/slide" Target="slides/slide6.xml"/><Relationship Id="rId35" Type="http://schemas.openxmlformats.org/officeDocument/2006/relationships/slide" Target="slides/slide7.xml"/><Relationship Id="rId36" Type="http://schemas.openxmlformats.org/officeDocument/2006/relationships/slide" Target="slides/slide8.xml"/><Relationship Id="rId37" Type="http://schemas.openxmlformats.org/officeDocument/2006/relationships/slide" Target="slides/slide9.xml"/><Relationship Id="rId38" Type="http://schemas.openxmlformats.org/officeDocument/2006/relationships/slide" Target="slides/slide10.xml"/><Relationship Id="rId39" Type="http://schemas.openxmlformats.org/officeDocument/2006/relationships/slide" Target="slides/slide1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732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3727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968343-4D7A-8B4C-B1F7-D8F4386BE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5392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B4FA2-273E-644A-9568-FE70FF3016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25764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2E2F20-AA35-354B-AC84-A39C3A708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31230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4BF21A-606D-0B4E-A5E1-82E0AF1A1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86523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F000C8-7800-314D-A3AF-3C91928BC0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71616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BF5B45-A75E-E242-92A3-0069E6AF7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82685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0866A9-5F12-D74E-8AFA-371BD864C1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4092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C00E4F-0938-B542-8026-3ED7A896E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57457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333F7F-19D8-CA42-8759-7FD210459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01608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C377A1-7633-EB48-9D5A-8CD23735E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1582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90688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419100"/>
            <a:ext cx="2925762" cy="829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419100"/>
            <a:ext cx="8624888" cy="8293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84935E-671C-3F44-902D-66EDD64C8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09351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86965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83783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02267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0162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8515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7942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2454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119257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67829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A26602-0B12-DA48-97D2-F247108FD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08086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52716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6136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6032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139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10453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69510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40573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6984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369121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7902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E69C6D-6C74-154F-9DA0-0BCD17129A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5277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131190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4213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1710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04674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6013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142300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03970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40077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3923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8201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B08CE0-C388-6142-BD2D-9F205705C9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28496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179955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979939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48825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63252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42407B-D373-3846-8F08-AA53805C70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91210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6202F8-E049-5140-84A7-FB6D166F3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0650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7F4141-806F-7E48-84E0-34319A500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49889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64BF0A-254A-B248-8DC0-751BE8DF1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56340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8D174C-B011-8948-8013-3CD17FF9DC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16408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C2305A-7708-9B4A-8F2A-E19ADAF5E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311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AA5474-84A6-0343-A325-821FF671D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20988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35DE16-C6BB-2243-BC05-BD7F73A230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5012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5E1853-7BBB-FB44-872A-3F662E6B0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9808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F1ED99-CCC9-F042-A082-EDEB13971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93290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C9CB88-71AA-5741-BF18-CBDBC83319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1873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86B20-2795-4744-94BD-7D42569DD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356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24082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1094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33812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065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607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D306E8-4D85-2A4F-8449-A9F7DE93F3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44049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69397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151750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520616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877267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90907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52366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93836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3940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224022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8848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D2EECF-9E43-994B-84FA-0554195B64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3536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69936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8425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389858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148345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378561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42124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94813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E16420-4494-944E-A136-360540523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99858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E3C3D8-D481-4A41-A045-6570FCC59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13680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010C43-AEC5-A140-BF0D-B4D999AC4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321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521AAE-A72F-F94D-B86D-F08E49486E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44503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52E800-6CA6-C64D-A6EA-C01771C399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23646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636C16-1E52-5A48-9575-79EBA719E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61163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F768E3-7D9F-1F48-B623-075B679A7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94598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4A3811-63FC-2440-B80D-3C83E6500A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76574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137285-9491-7F4D-AD33-C58C0FDF03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15811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2C48FD-FC49-5E46-8748-A032F02E4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2898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73F544-EBB4-D945-A66F-946C6B388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0495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CBCD40-6853-7549-A28F-D81C57CC6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38733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5289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8582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6B5CC5-A01A-DB46-A070-C47401D2D3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0367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060243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3623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7687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68113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040725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985737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106277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82039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27926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8155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2039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C0C563-7BE5-7B46-B46E-2A8B4FB8D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6421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62098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527366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8089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55022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6831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451714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808068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068115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2766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730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B8C1E3-AF24-3E45-B309-A5BC181C1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1064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07F0EC-C2C5-FB4B-949C-5B8217704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4629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725D89-C3E3-674A-8F92-1B55C0C3B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31761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BBDCE7-82F2-8645-B668-F84351DCC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95664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87BA21-DE26-B64B-9FDF-814B22F2C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2206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B3E5F0-DD8C-AA49-96C2-78D720679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7150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69FFD7-A460-FA43-922F-3ACC5F805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41368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8EC91-C8AA-B34E-AA54-4C408F2CC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70585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450C52-2F05-B241-ADAD-61B25317A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30003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25BF9F-4941-7546-BDA5-B9C529AE2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0318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E30D98-32B6-1144-9E15-F661E0ED37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5068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1BC4BF-6BB8-9B4F-A281-FE2BF5930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5659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C6FCAB-1CA9-9E4E-88F8-B33549A8A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3933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74139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11976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636342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854200"/>
            <a:ext cx="51562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854200"/>
            <a:ext cx="515620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93524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74559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93031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753049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065475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52925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351F17-F136-DD4F-81E6-81FF0925F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7702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81755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08565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4ACBC5-8DE6-E044-85E7-B3C64F29B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133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664327-1B5F-C441-88A3-1AC701943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435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23376A-7770-614C-83AF-832873C0A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5520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87D10B-34E2-4848-A73E-B5DAE53E2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41215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10240C-067F-7444-941C-C6286D4ECD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14218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841C6B-CC4F-2D4E-AC18-E33916631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920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A76981-EE46-EF48-B48F-499D37D80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80789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1FAC75-D7FE-7447-BBD9-43BE624DE2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3131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208DC0-73BE-7D41-8461-83BD6152A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95966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F1DE4-993F-C24A-A785-F41C182A33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3149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72AAE4-07F5-2347-98BC-2FA132E59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5360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8C26C8-9E6E-C942-9815-DA0E655F40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57354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76C5C-3F90-7D42-9ED9-F952331C9C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1805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1DC276-F744-7149-BF62-47168D552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19132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B859C7-4DE6-364C-B1C9-14943929F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56107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DFCBB9-CB51-5044-A749-D3D5D42AA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98579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FD5E54-46BA-7240-92C7-8FB59ACA2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2726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CC202-A7F4-EC4A-8353-67427AEA2C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961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F962A3-75D8-1041-A062-E7B53844A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6664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76851B-D5BF-584D-BC87-CE0BDECDE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99501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2A66C-1822-0B40-80E4-C9E90EE87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49043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F1861D-5B8D-A745-92EE-043DE6529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4095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CD608-24A0-9F4A-94B8-33E1888BEA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256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8BCEF7-D3BD-7245-BD1E-96EE8E2EC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4688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82280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35268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191846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77317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57140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5152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D3C2CA-E22F-E941-9ACC-B657656E6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5770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32146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628590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333135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351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6286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846DC7-220D-7146-886A-8B79F930AD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33155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5A11B3-4C6D-6D47-8E2B-D98CA2D84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41826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F23314-3053-524A-AAE8-807882435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64415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FEB81F-C78A-0F41-B957-82529AF105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7068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C37A9B-074C-144C-BA51-FE3D2D61E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2725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04D19C-565D-074E-83E7-4E956E92C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52904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529EE-08D2-2646-B935-0E8C37473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79794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D96324-048D-2941-A187-D42807F966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47984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7D570B-8E07-2643-BBE5-024D256867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85304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16DF96-649E-E941-AB79-6707AAAFC1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7489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DC789-7C94-F14C-BD6A-D13AC2FDB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57153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5FB127-2F06-4843-BF3A-977599E2A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34470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66E1D3-85FE-C54C-8113-38EA690ED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7408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21D7E-69B2-3540-BBFF-548FD994C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72434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45DD5A-2812-DE49-9B39-19003CFF8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70438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5A593-3D9D-AD47-8534-65093A46A1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3038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31870-5AE5-4A4E-AF3D-9E252B28C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52761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613C8-F108-5541-AA9A-687B6CF4E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46796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25F2B4-91F7-804A-8945-0C2B441C77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84446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435CA5-7D68-0042-BA85-8451F5B80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24865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5AA16E-C021-8047-A273-3CF6FC302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54493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E9A5A0-2FA4-B345-80FB-0EABCD5A9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72858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3D9CAA-47E2-984D-8191-20966920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22148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419100"/>
            <a:ext cx="2925762" cy="829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419100"/>
            <a:ext cx="8624888" cy="8293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4E52A7-CFAB-B442-9B66-CB7ED3524B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93228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752321-BF61-8A45-8A05-6D52252B69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796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357D76-A065-934C-8963-721276E40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111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64C067-A47F-9847-90D7-C6E00D5CD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9797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B8376B-8996-4946-BCBC-8789999817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31482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E5FBE6-B6C4-2F48-B3D7-D8EAE8284A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3815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3D438E-3D6B-D54E-8BF4-51EDF6CC9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4176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05FB49-EF27-8948-B93F-FEC0C8E23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34372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A3D438-C2E3-214F-8A8F-4648E87AC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8290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B8BB3C-D388-6943-9E40-51881AE3D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49422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3C86C2-A931-3C46-A911-AD14F4B6D8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05272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D3C0D4-A072-B14E-B515-AD9ECB586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24319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1EA9AC-D395-7844-AA4A-287D8CFF8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15751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C5E0CB-3F13-B243-B654-EE9F1B947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3783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0ACD2C-F73E-064E-85A7-527FB0952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168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46547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2DAF9-68B6-FC42-894B-3450C9FE66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42029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79F893-16EF-5D4A-BE13-794E529BE7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64601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73523B-41BB-0A4F-8AB3-6C79D9CD17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6779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D87466-EBFE-B349-9F89-7C79D6D648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23902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3F02B-5F98-B840-B1D5-375BF409B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01887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7D88-AD26-2F41-92F7-2B8E78F5D2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79125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FAB668-FA45-1141-80FB-089F863E7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07665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12B1EB-0CF6-9B4F-A15B-64949E68A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83231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1DE844-08F7-E64B-9FC1-1E2216578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5326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390525"/>
            <a:ext cx="2927350" cy="831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390525"/>
            <a:ext cx="8629650" cy="831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447ADA-B3E1-634F-9D05-912A87A267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44868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0D97A3-1E71-494D-B17A-2B1F6AB2B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70051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50FA29-5165-3C4C-8F97-DD6D0C228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58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FBAF6B-EC96-8544-B7F2-4133DF874D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0722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04F64-1912-A544-99D0-110387FB6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7831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35B070-57E0-9247-90FC-2D9A116E3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3247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11C466-C0DB-C743-9258-94ABF3318C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7457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68F283-56FF-F441-82D3-721F463D2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0267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4F6582-1C2E-4148-A4D2-1448CAEA2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5182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D59781-1AE8-5F40-B435-9F858F6A5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913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0346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B4177D-4AE9-4A4A-949E-2DCCEC939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042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DC19BF-52A3-4249-89F3-2B1A53490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9529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56F792-2A9D-224C-B0FE-1403D241E4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4567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4B93B7-FD18-9D40-81B1-43CCC57A88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78113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4A3117-1352-A941-8EB5-2AEEB0853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33407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BE3B5-77CE-0146-A8AB-630240A85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892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43A9DF-709B-F441-82E9-DF62AFC83C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03814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77965B-F81D-354F-B310-A474742CDE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271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095A31-A4BB-5D4E-B770-3E4E92814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743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06AD33-0568-8C48-AC8B-B4B0FA06EB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191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0161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E56A59-0434-5345-800E-09E2667BCE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405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1BBCB8-C7F2-1445-9623-17EE5F9487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3080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5E9A96-67D9-2C44-A427-8A471F514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17045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51D94A-BE52-C44C-AA48-F91D9FB52F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87879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C4FB39-E72B-1D4E-8BE4-A57751726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8417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E6D8A1-EDC2-B54B-A6A2-8C0A02947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7006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C9877C-03E0-704E-A8BA-E1CEB8A1D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9490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7FAE4A-6846-AB41-8857-369C1FCEC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56590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48AF3A-8139-2D49-890C-1ABBF532B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777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981200"/>
            <a:ext cx="51562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F5BACC-8B34-7743-BFFD-FE45627FF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6957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7059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CC5E80-8BE8-104A-865D-B4B78AC70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6940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3BDE36-B7FF-C343-8E57-749BE399F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55048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5A26D-CF6C-D54B-9932-13B5AAD43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5867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0AC4E5-A3C0-B44E-BD52-2020A2DCB6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839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923495-2EC7-594A-B2F1-D3DBF7EB8A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795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BD799D-1B11-2A46-81A1-2A8107664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48203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8F1C11-6203-F640-B142-68CDACE58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0667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63423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8331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12284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177564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8627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27353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2264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4418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528064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784102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9481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4854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40326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543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601095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589631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4533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27866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58040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76728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498185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373052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05650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48990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523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4999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00484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53480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2413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5567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6567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472417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0805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909387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2995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1906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419100"/>
            <a:ext cx="10464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138113" y="9258300"/>
            <a:ext cx="2309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EAS 199A: Button Input</a:t>
            </a:r>
          </a:p>
        </p:txBody>
      </p:sp>
      <p:sp>
        <p:nvSpPr>
          <p:cNvPr id="1024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571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FB683D8-1A23-7F4C-93C1-FE52192205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138113" y="9258300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Button Input</a:t>
            </a:r>
          </a:p>
        </p:txBody>
      </p:sp>
      <p:sp>
        <p:nvSpPr>
          <p:cNvPr id="1434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476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69FBA01E-FC07-0E4F-8E4A-61CC7052B0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6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8213" indent="-449263" algn="l" rtl="0" fontAlgn="base">
        <a:spcBef>
          <a:spcPts val="700"/>
        </a:spcBef>
        <a:spcAft>
          <a:spcPct val="0"/>
        </a:spcAft>
        <a:buAutoNum type="arabicPeriod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62063" indent="-360363" algn="l" rtl="0" fontAlgn="base">
        <a:spcBef>
          <a:spcPts val="600"/>
        </a:spcBef>
        <a:spcAft>
          <a:spcPct val="0"/>
        </a:spcAft>
        <a:buAutoNum type="alphaLcPeriod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58938" indent="-360363" algn="l" rtl="0" fontAlgn="base">
        <a:spcBef>
          <a:spcPts val="700"/>
        </a:spcBef>
        <a:spcAft>
          <a:spcPct val="0"/>
        </a:spcAft>
        <a:buAutoNum type="romanLcPeriod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138113" y="9258300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Button Input</a:t>
            </a:r>
          </a:p>
        </p:txBody>
      </p:sp>
      <p:sp>
        <p:nvSpPr>
          <p:cNvPr id="1741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603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26E8A8F8-16AB-0F40-BFF0-877BF0586C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138113" y="9271000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Button Input</a:t>
            </a: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47600" y="92710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C2A2936D-901A-A549-BCF0-A43DC621D7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81000" indent="-360363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74613" y="9169400"/>
            <a:ext cx="318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Arduino Programming: EAS 199A</a:t>
            </a:r>
          </a:p>
        </p:txBody>
      </p:sp>
      <p:sp>
        <p:nvSpPr>
          <p:cNvPr id="2048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47600" y="91694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43CD83E8-3F5E-8341-951E-FAD66D152B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81000" indent="-360363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854200"/>
            <a:ext cx="10464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9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12800" indent="-504825" algn="l" rtl="0" fontAlgn="base">
        <a:spcBef>
          <a:spcPts val="900"/>
        </a:spcBef>
        <a:spcAft>
          <a:spcPct val="0"/>
        </a:spcAft>
        <a:buClr>
          <a:srgbClr val="408000"/>
        </a:buClr>
        <a:buSzPct val="75000"/>
        <a:buFont typeface="Zapf Dingbats" charset="0"/>
        <a:buChar char="❖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125413" y="9271000"/>
            <a:ext cx="381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Arduino Programming Part 3: EAS 199A</a:t>
            </a:r>
          </a:p>
        </p:txBody>
      </p:sp>
      <p:sp>
        <p:nvSpPr>
          <p:cNvPr id="2253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476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AAF23526-DFDC-0749-9ECA-194FA87BB8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6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138113" y="9283700"/>
            <a:ext cx="381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Arduino Programming Part 3: EAS 199A</a:t>
            </a:r>
          </a:p>
        </p:txBody>
      </p:sp>
      <p:sp>
        <p:nvSpPr>
          <p:cNvPr id="2355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47600" y="92837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517ECFE-7DDA-E94C-BA51-F3CC79557F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52438" indent="-431800" algn="l" rtl="0" fontAlgn="base">
        <a:spcBef>
          <a:spcPts val="800"/>
        </a:spcBef>
        <a:spcAft>
          <a:spcPct val="0"/>
        </a:spcAft>
        <a:buAutoNum type="arabicPeriod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28700" indent="-647700" algn="l" rtl="0" fontAlgn="base">
        <a:spcBef>
          <a:spcPts val="700"/>
        </a:spcBef>
        <a:spcAft>
          <a:spcPct val="0"/>
        </a:spcAft>
        <a:buAutoNum type="alphaLcParenBoth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AutoNum type="romanLcParenBoth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74613" y="9258300"/>
            <a:ext cx="199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Soldering: EAS 199A</a:t>
            </a:r>
          </a:p>
        </p:txBody>
      </p:sp>
      <p:sp>
        <p:nvSpPr>
          <p:cNvPr id="2560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476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C301FBC-080E-F743-B60F-D2A7D91984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6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419100"/>
            <a:ext cx="10464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214313" y="9258300"/>
            <a:ext cx="199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Soldering: EAS 199A</a:t>
            </a:r>
          </a:p>
        </p:txBody>
      </p:sp>
      <p:sp>
        <p:nvSpPr>
          <p:cNvPr id="266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571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99B97C3-B370-354E-AFE9-BF300CC56D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150813" y="9283700"/>
            <a:ext cx="199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Soldering: EAS 199A</a:t>
            </a:r>
          </a:p>
        </p:txBody>
      </p:sp>
      <p:sp>
        <p:nvSpPr>
          <p:cNvPr id="276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47600" y="92837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FBD7234D-04FF-B842-B8BF-94F14A688E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81000" indent="-360363" algn="l" rtl="0" fontAlgn="base">
        <a:spcBef>
          <a:spcPts val="800"/>
        </a:spcBef>
        <a:spcAft>
          <a:spcPct val="0"/>
        </a:spcAft>
        <a:buAutoNum type="arabicPeriod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AutoNum type="alphaLcPeriod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AutoNum type="romanLcPeriod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90525"/>
            <a:ext cx="11709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86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058650" y="9236075"/>
            <a:ext cx="295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73CC702-A2C4-AF4E-9DB3-09A8F7F9C5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fontAlgn="base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l" rtl="0" fontAlgn="base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04900" indent="-2286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621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193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4765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38113" y="9258300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Button Input</a:t>
            </a:r>
          </a:p>
        </p:txBody>
      </p:sp>
      <p:sp>
        <p:nvSpPr>
          <p:cNvPr id="307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476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FA937ADE-A0DE-1440-801B-99A3681D81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6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138113" y="9258300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Button Input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095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01613826-3987-ED4C-93BB-126B61C63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138113" y="9271000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Button Input</a:t>
            </a:r>
          </a:p>
        </p:txBody>
      </p:sp>
      <p:sp>
        <p:nvSpPr>
          <p:cNvPr id="5124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47600" y="92710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04B21028-9F7A-2447-A291-DFC26F1184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69900" indent="-449263" algn="l" rtl="0" fontAlgn="base">
        <a:spcBef>
          <a:spcPts val="800"/>
        </a:spcBef>
        <a:spcAft>
          <a:spcPct val="0"/>
        </a:spcAft>
        <a:buAutoNum type="arabicPeriod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8213" indent="-449263" algn="l" rtl="0" fontAlgn="base">
        <a:spcBef>
          <a:spcPts val="700"/>
        </a:spcBef>
        <a:spcAft>
          <a:spcPct val="0"/>
        </a:spcAft>
        <a:buAutoNum type="alphaLcPeriod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4613" indent="-358775" algn="l" rtl="0" fontAlgn="base">
        <a:spcBef>
          <a:spcPts val="600"/>
        </a:spcBef>
        <a:spcAft>
          <a:spcPct val="0"/>
        </a:spcAft>
        <a:buAutoNum type="romanLcPeriod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81200"/>
            <a:ext cx="10464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138113" y="9258300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Button Input</a:t>
            </a:r>
          </a:p>
        </p:txBody>
      </p:sp>
      <p:sp>
        <p:nvSpPr>
          <p:cNvPr id="614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476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C740F7F4-950C-444E-8656-E21B4EA7A8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49263" indent="-449263" algn="l" rtl="0" fontAlgn="base">
        <a:spcBef>
          <a:spcPts val="1600"/>
        </a:spcBef>
        <a:spcAft>
          <a:spcPct val="0"/>
        </a:spcAft>
        <a:buAutoNum type="arabicPeriod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9775" indent="-358775" algn="l" rtl="0" fontAlgn="base">
        <a:spcBef>
          <a:spcPts val="700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360363" algn="l" rtl="0" fontAlgn="base">
        <a:spcBef>
          <a:spcPts val="600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4963" indent="-360363" algn="l" rtl="0" fontAlgn="base">
        <a:spcBef>
          <a:spcPts val="700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09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81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53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2538" indent="-358775" algn="l" rtl="0" fontAlgn="base">
        <a:spcBef>
          <a:spcPts val="600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Button Input:</a:t>
            </a:r>
            <a:br>
              <a:rPr lang="en-US"/>
            </a:br>
            <a:r>
              <a:rPr lang="en-US"/>
              <a:t>On/off state change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5029200"/>
            <a:ext cx="10464800" cy="2514600"/>
          </a:xfrm>
          <a:ln/>
        </p:spPr>
        <p:txBody>
          <a:bodyPr/>
          <a:lstStyle/>
          <a:p>
            <a:r>
              <a:rPr lang="en-US" dirty="0"/>
              <a:t>Living with the Lab</a:t>
            </a:r>
          </a:p>
          <a:p>
            <a:r>
              <a:rPr lang="en-US" dirty="0"/>
              <a:t>Gerald Recktenwald</a:t>
            </a:r>
          </a:p>
          <a:p>
            <a:r>
              <a:rPr lang="en-US" dirty="0"/>
              <a:t>Portland State University</a:t>
            </a:r>
          </a:p>
          <a:p>
            <a:r>
              <a:rPr lang="en-US" dirty="0" err="1"/>
              <a:t>gerry@pdx.edu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25B5-6EAD-214F-B3D8-3D7D11CCE022}" type="slidenum">
              <a:rPr lang="en-US"/>
              <a:pPr/>
              <a:t>10</a:t>
            </a:fld>
            <a:endParaRPr lang="en-US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70000" y="1981200"/>
            <a:ext cx="7175500" cy="6858000"/>
          </a:xfrm>
          <a:ln/>
        </p:spPr>
        <p:txBody>
          <a:bodyPr/>
          <a:lstStyle/>
          <a:p>
            <a:r>
              <a:rPr lang="en-US"/>
              <a:t>Digital input with a </a:t>
            </a:r>
            <a:r>
              <a:rPr lang="en-US" i="1"/>
              <a:t>pull-down resistor</a:t>
            </a:r>
            <a:endParaRPr lang="en-US"/>
          </a:p>
          <a:p>
            <a:pPr marL="790575" lvl="1"/>
            <a:r>
              <a:rPr lang="en-US"/>
              <a:t>When switch is open (button not pressed):</a:t>
            </a:r>
          </a:p>
          <a:p>
            <a:pPr marL="1295400" lvl="2"/>
            <a:r>
              <a:rPr lang="en-US"/>
              <a:t>Digital input pin is tied to ground</a:t>
            </a:r>
          </a:p>
          <a:p>
            <a:pPr marL="1295400" lvl="2"/>
            <a:r>
              <a:rPr lang="en-US"/>
              <a:t>No current flows, so there is no voltage difference from input pin to ground</a:t>
            </a:r>
          </a:p>
          <a:p>
            <a:pPr marL="1295400" lvl="2"/>
            <a:r>
              <a:rPr lang="en-US"/>
              <a:t>Reading on digital input is LOW</a:t>
            </a:r>
          </a:p>
          <a:p>
            <a:pPr marL="790575" lvl="1"/>
            <a:r>
              <a:rPr lang="en-US"/>
              <a:t>When switch is closed (button is pressed):</a:t>
            </a:r>
          </a:p>
          <a:p>
            <a:pPr marL="1295400" lvl="2"/>
            <a:r>
              <a:rPr lang="en-US"/>
              <a:t>Current flows from 5V to ground, causing LED to light up.</a:t>
            </a:r>
          </a:p>
          <a:p>
            <a:pPr marL="1295400" lvl="2"/>
            <a:r>
              <a:rPr lang="en-US"/>
              <a:t>The 10k resistor limits the current draw by the input pin.</a:t>
            </a:r>
          </a:p>
          <a:p>
            <a:pPr marL="1295400" lvl="2"/>
            <a:r>
              <a:rPr lang="en-US">
                <a:cs typeface="Lucida Grande" charset="0"/>
              </a:rPr>
              <a:t>The 330Ω resistor causes a large voltage drop between 5V and ground, which causes the digital input pin to be closer to 5V.</a:t>
            </a:r>
            <a:endParaRPr lang="en-US"/>
          </a:p>
          <a:p>
            <a:pPr marL="1295400" lvl="2"/>
            <a:r>
              <a:rPr lang="en-US"/>
              <a:t>Reading on digital input is HIGH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Momentary Button and LED Circuit</a:t>
            </a:r>
          </a:p>
        </p:txBody>
      </p:sp>
      <p:pic>
        <p:nvPicPr>
          <p:cNvPr id="2" name="Picture 1" descr="LED_button_circu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2209800"/>
            <a:ext cx="4059428" cy="5422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442B-9947-614C-AA3C-2FDAB702C8C6}" type="slidenum">
              <a:rPr lang="en-US"/>
              <a:pPr/>
              <a:t>11</a:t>
            </a:fld>
            <a:endParaRPr lang="en-US"/>
          </a:p>
        </p:txBody>
      </p:sp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Technical Note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1981200"/>
            <a:ext cx="10464800" cy="3644900"/>
          </a:xfrm>
          <a:ln/>
        </p:spPr>
        <p:txBody>
          <a:bodyPr/>
          <a:lstStyle/>
          <a:p>
            <a:r>
              <a:rPr lang="en-US" sz="3200" dirty="0"/>
              <a:t>Usually we do not include an LED directly in the button circuit. The following diagrams show plan button circuits  with pull-up and pull-down resistors. In these applications, the pull-up or pull-down resistors should be 10k. Refer to Lady Ada Tutorial #5:</a:t>
            </a:r>
          </a:p>
          <a:p>
            <a:pPr lvl="1"/>
            <a:r>
              <a:rPr lang="en-US" sz="3200" dirty="0"/>
              <a:t>http://</a:t>
            </a:r>
            <a:r>
              <a:rPr lang="en-US" sz="3200" dirty="0" err="1"/>
              <a:t>www.ladyada.net</a:t>
            </a:r>
            <a:r>
              <a:rPr lang="en-US" sz="3200" dirty="0"/>
              <a:t>/learn/</a:t>
            </a:r>
            <a:r>
              <a:rPr lang="en-US" sz="3200" dirty="0" err="1"/>
              <a:t>arduino</a:t>
            </a:r>
            <a:r>
              <a:rPr lang="en-US" sz="3200" dirty="0"/>
              <a:t>/lesson5.html 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1654175" y="5975350"/>
            <a:ext cx="1317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ea typeface="ＭＳ Ｐゴシック" charset="0"/>
                <a:cs typeface="Gill Sans" charset="0"/>
              </a:rPr>
              <a:t>Pull-up</a:t>
            </a:r>
          </a:p>
          <a:p>
            <a:pPr algn="l"/>
            <a:r>
              <a:rPr lang="en-US" sz="2800">
                <a:solidFill>
                  <a:srgbClr val="0000FF"/>
                </a:solidFill>
                <a:ea typeface="ＭＳ Ｐゴシック" charset="0"/>
                <a:cs typeface="Gill Sans" charset="0"/>
              </a:rPr>
              <a:t>resistor: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7597775" y="7092950"/>
            <a:ext cx="15509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ea typeface="ＭＳ Ｐゴシック" charset="0"/>
                <a:cs typeface="Gill Sans" charset="0"/>
              </a:rPr>
              <a:t>Pull-down</a:t>
            </a:r>
          </a:p>
          <a:p>
            <a:pPr algn="l"/>
            <a:r>
              <a:rPr lang="en-US" sz="2800">
                <a:solidFill>
                  <a:srgbClr val="0000FF"/>
                </a:solidFill>
                <a:ea typeface="ＭＳ Ｐゴシック" charset="0"/>
                <a:cs typeface="Gill Sans" charset="0"/>
              </a:rPr>
              <a:t>resistor:</a:t>
            </a:r>
          </a:p>
        </p:txBody>
      </p:sp>
      <p:pic>
        <p:nvPicPr>
          <p:cNvPr id="9" name="Picture 8" descr="LED_button_circu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82" y="5562600"/>
            <a:ext cx="2629118" cy="3512180"/>
          </a:xfrm>
          <a:prstGeom prst="rect">
            <a:avLst/>
          </a:prstGeom>
        </p:spPr>
      </p:pic>
      <p:pic>
        <p:nvPicPr>
          <p:cNvPr id="2" name="Picture 1" descr="Button_circuit_pull-u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5562600"/>
            <a:ext cx="3409167" cy="3505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80ED-9E7C-EB4D-9776-1A09B2C8C098}" type="slidenum">
              <a:rPr lang="en-US"/>
              <a:pPr/>
              <a:t>12</a:t>
            </a:fld>
            <a:endParaRPr lang="en-US"/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Programs for the LED/Button Circuit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1981200"/>
            <a:ext cx="10464800" cy="6845300"/>
          </a:xfrm>
          <a:ln/>
        </p:spPr>
        <p:txBody>
          <a:bodyPr/>
          <a:lstStyle/>
          <a:p>
            <a:r>
              <a:rPr lang="en-US"/>
              <a:t>Continuous monitor of button state</a:t>
            </a:r>
          </a:p>
          <a:p>
            <a:pPr marL="790575" lvl="1"/>
            <a:r>
              <a:rPr lang="en-US"/>
              <a:t>Program is completely occupied by monitoring the button</a:t>
            </a:r>
          </a:p>
          <a:p>
            <a:pPr marL="790575" lvl="1"/>
            <a:r>
              <a:rPr lang="en-US"/>
              <a:t>Used as a demonstration — not practically useful</a:t>
            </a:r>
          </a:p>
          <a:p>
            <a:r>
              <a:rPr lang="en-US">
                <a:solidFill>
                  <a:srgbClr val="B3B3B3"/>
                </a:solidFill>
              </a:rPr>
              <a:t>Wait for button input</a:t>
            </a:r>
          </a:p>
          <a:p>
            <a:r>
              <a:rPr lang="en-US">
                <a:solidFill>
                  <a:srgbClr val="B3B3B3"/>
                </a:solidFill>
              </a:rPr>
              <a:t>Interrupt Handler</a:t>
            </a:r>
          </a:p>
          <a:p>
            <a:r>
              <a:rPr lang="en-US"/>
              <a:t>All three programs use the same electrical circuit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1051-5DD4-E14D-88DC-622D6B6C4B89}" type="slidenum">
              <a:rPr lang="en-US"/>
              <a:pPr/>
              <a:t>13</a:t>
            </a:fld>
            <a:endParaRPr lang="en-US"/>
          </a:p>
        </p:txBody>
      </p:sp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Continuous monitor of button state</a:t>
            </a: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1176338" y="2368550"/>
            <a:ext cx="10642600" cy="5715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button_pin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4;           // pin used to read the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</a:t>
            </a:r>
          </a:p>
          <a:p>
            <a:pPr algn="l"/>
            <a:endParaRPr lang="en-US" sz="22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setup()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pinMode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button_pin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INPUT)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Serial.begin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(9600);          // Button state is sent to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host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  <a:p>
            <a:pPr algn="l"/>
            <a:endParaRPr lang="en-US" sz="22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loop()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button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button 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=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digitalRead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button_pin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)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endParaRPr lang="en-US" sz="22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if ( button == HIGH )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("on")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 else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("off")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  <a:endParaRPr lang="en-US" sz="22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6896100" y="6330950"/>
            <a:ext cx="3835400" cy="1473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Serial monitor shows a continuous stream of  </a:t>
            </a:r>
            <a:r>
              <a:rPr lang="ja-JP" altLang="en-US" sz="32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on</a:t>
            </a:r>
            <a:r>
              <a:rPr lang="ja-JP" altLang="en-US" sz="32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32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off</a:t>
            </a:r>
            <a:r>
              <a:rPr lang="ja-JP" altLang="en-US" sz="32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 sz="32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5553075" y="6637338"/>
            <a:ext cx="1323975" cy="428625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rot="10800000" flipH="1">
            <a:off x="5616575" y="7104063"/>
            <a:ext cx="1274763" cy="155575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2598738" y="8299450"/>
            <a:ext cx="73120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This program </a:t>
            </a:r>
            <a:r>
              <a:rPr lang="en-US" sz="36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does not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control the LED</a:t>
            </a:r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11099800" y="4356100"/>
            <a:ext cx="1790700" cy="24003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4445000"/>
            <a:ext cx="1676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3858F-2DAF-C942-AB67-109CE82778CD}" type="slidenum">
              <a:rPr lang="en-US"/>
              <a:pPr/>
              <a:t>14</a:t>
            </a:fld>
            <a:endParaRPr lang="en-US"/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Programs for the LED/Button Circuit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1981200"/>
            <a:ext cx="10464800" cy="6845300"/>
          </a:xfrm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Continuous monitor of button state</a:t>
            </a:r>
          </a:p>
          <a:p>
            <a:pPr marL="790575" lvl="1"/>
            <a:r>
              <a:rPr lang="en-US">
                <a:solidFill>
                  <a:srgbClr val="B3B3B3"/>
                </a:solidFill>
              </a:rPr>
              <a:t>Program is completely occupied by monitoring the button</a:t>
            </a:r>
          </a:p>
          <a:p>
            <a:pPr marL="790575" lvl="1"/>
            <a:r>
              <a:rPr lang="en-US">
                <a:solidFill>
                  <a:srgbClr val="B3B3B3"/>
                </a:solidFill>
              </a:rPr>
              <a:t>Used as a demonstration — not practically useful</a:t>
            </a:r>
          </a:p>
          <a:p>
            <a:r>
              <a:rPr lang="en-US"/>
              <a:t>Wait for button input</a:t>
            </a:r>
          </a:p>
          <a:p>
            <a:pPr marL="790575" lvl="1"/>
            <a:r>
              <a:rPr lang="en-US"/>
              <a:t>Blocks execution while waiting</a:t>
            </a:r>
          </a:p>
          <a:p>
            <a:pPr marL="790575" lvl="1"/>
            <a:r>
              <a:rPr lang="en-US"/>
              <a:t>May be useful as a start button</a:t>
            </a:r>
          </a:p>
          <a:p>
            <a:r>
              <a:rPr lang="en-US">
                <a:solidFill>
                  <a:srgbClr val="B3B3B3"/>
                </a:solidFill>
              </a:rPr>
              <a:t>Interrupt Handler</a:t>
            </a:r>
          </a:p>
          <a:p>
            <a:r>
              <a:rPr lang="en-US"/>
              <a:t>All three programs use the same electrical circuit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E1EB-67B9-EB4D-BD3D-AE134C1307AD}" type="slidenum">
              <a:rPr lang="en-US"/>
              <a:pPr/>
              <a:t>15</a:t>
            </a:fld>
            <a:endParaRPr lang="en-US"/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Wait for button input</a:t>
            </a:r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1176338" y="1143000"/>
            <a:ext cx="11353800" cy="769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button_pin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4;           // pin used to read the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</a:t>
            </a:r>
          </a:p>
          <a:p>
            <a:pPr algn="l"/>
            <a:endParaRPr lang="en-US" sz="22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setup()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start_click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LOW;        //  Initial state: no click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yet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pinMode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button_pin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INPUT)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Serial.begin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(9600)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endParaRPr lang="en-US" sz="22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while ( !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start_click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)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start_click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digitalRead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button_pin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)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("Waiting for button press")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  <a:p>
            <a:pPr algn="l"/>
            <a:endParaRPr lang="en-US" sz="22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loop()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button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endParaRPr lang="en-US" sz="22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button 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=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digitalRead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button_pin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)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if ( button == HIGH )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("on")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 else 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22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22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("off")</a:t>
            </a:r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  <a:endParaRPr lang="en-US" sz="22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4330700" y="5334000"/>
            <a:ext cx="4000500" cy="914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Same loop() function as 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in the preceding sketch</a:t>
            </a:r>
            <a:endParaRPr lang="en-US" sz="32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9296400" y="2825750"/>
            <a:ext cx="3594100" cy="1473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" charset="0"/>
              </a:rPr>
              <a:t>while loop continues as long as start_click is FALSE</a:t>
            </a:r>
          </a:p>
        </p:txBody>
      </p:sp>
      <p:sp>
        <p:nvSpPr>
          <p:cNvPr id="44037" name="Rectangle 5"/>
          <p:cNvSpPr>
            <a:spLocks/>
          </p:cNvSpPr>
          <p:nvPr/>
        </p:nvSpPr>
        <p:spPr bwMode="auto">
          <a:xfrm>
            <a:off x="10439400" y="4889500"/>
            <a:ext cx="1790700" cy="24003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00" y="4978400"/>
            <a:ext cx="1676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047F5-B470-194A-AEF1-11861C77B127}" type="slidenum">
              <a:rPr lang="en-US"/>
              <a:pPr/>
              <a:t>16</a:t>
            </a:fld>
            <a:endParaRPr lang="en-US"/>
          </a:p>
        </p:txBody>
      </p:sp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Programs for the LED/Button Circuit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1981200"/>
            <a:ext cx="10464800" cy="6845300"/>
          </a:xfrm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Continuous monitor of button state</a:t>
            </a:r>
          </a:p>
          <a:p>
            <a:pPr marL="790575" lvl="1"/>
            <a:r>
              <a:rPr lang="en-US">
                <a:solidFill>
                  <a:srgbClr val="B3B3B3"/>
                </a:solidFill>
              </a:rPr>
              <a:t>Program is completely occupied by monitoring the button</a:t>
            </a:r>
          </a:p>
          <a:p>
            <a:pPr marL="790575" lvl="1"/>
            <a:r>
              <a:rPr lang="en-US">
                <a:solidFill>
                  <a:srgbClr val="B3B3B3"/>
                </a:solidFill>
              </a:rPr>
              <a:t>Used as a demonstration — not practically useful</a:t>
            </a:r>
          </a:p>
          <a:p>
            <a:r>
              <a:rPr lang="en-US">
                <a:solidFill>
                  <a:srgbClr val="B3B3B3"/>
                </a:solidFill>
              </a:rPr>
              <a:t>Wait for button input</a:t>
            </a:r>
          </a:p>
          <a:p>
            <a:pPr marL="790575" lvl="1"/>
            <a:r>
              <a:rPr lang="en-US">
                <a:solidFill>
                  <a:srgbClr val="B3B3B3"/>
                </a:solidFill>
              </a:rPr>
              <a:t>Blocks execution while waiting</a:t>
            </a:r>
          </a:p>
          <a:p>
            <a:pPr marL="790575" lvl="1"/>
            <a:r>
              <a:rPr lang="en-US">
                <a:solidFill>
                  <a:srgbClr val="B3B3B3"/>
                </a:solidFill>
              </a:rPr>
              <a:t>May be useful as a start button</a:t>
            </a:r>
          </a:p>
          <a:p>
            <a:r>
              <a:rPr lang="en-US"/>
              <a:t>Interrupt Handler</a:t>
            </a:r>
          </a:p>
          <a:p>
            <a:pPr marL="790575" lvl="1"/>
            <a:r>
              <a:rPr lang="en-US"/>
              <a:t>Most versatile</a:t>
            </a:r>
          </a:p>
          <a:p>
            <a:pPr marL="790575" lvl="1"/>
            <a:r>
              <a:rPr lang="en-US"/>
              <a:t>Does not block execution</a:t>
            </a:r>
          </a:p>
          <a:p>
            <a:pPr marL="790575" lvl="1"/>
            <a:r>
              <a:rPr lang="en-US"/>
              <a:t>Interrupt is used to change a flag that indicates state</a:t>
            </a:r>
          </a:p>
          <a:p>
            <a:pPr marL="790575" lvl="1"/>
            <a:r>
              <a:rPr lang="en-US"/>
              <a:t>Regular code in loop function checks the sate of the flag</a:t>
            </a:r>
          </a:p>
          <a:p>
            <a:r>
              <a:rPr lang="en-US"/>
              <a:t>All three programs use the same electrical circuit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90DF-AC8A-864F-9954-A205A290E2E5}" type="slidenum">
              <a:rPr lang="en-US"/>
              <a:pPr/>
              <a:t>17</a:t>
            </a:fld>
            <a:endParaRPr lang="en-US"/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Interrupt handler for button input</a:t>
            </a:r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820738" y="1466850"/>
            <a:ext cx="11353800" cy="736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button_interrupt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0;    //  Interrupt 0 is on pin 2 !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!</a:t>
            </a: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false;       //  Button click switches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state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setup()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Serial.begin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(9600)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attachInterrupt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button_interrupt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handle_click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RISING);  // Register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handler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loop()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if (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)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("on")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 else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("off")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handle_click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) {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static unsigned long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last_interrupt_time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0;       //  Zero only at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start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unsigned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long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millis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();             // Read the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clock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if (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-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last_interrupt_time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&gt; 200 ) {  // Ignore when &lt; 200 </a:t>
            </a:r>
            <a:r>
              <a:rPr lang="en-US" sz="1800" dirty="0" err="1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msec</a:t>
            </a:r>
            <a:endParaRPr lang="en-US" sz="18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!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last_interrupt_time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interrupt_time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>
            <a:off x="9944100" y="3543300"/>
            <a:ext cx="1790700" cy="24003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0" y="3632200"/>
            <a:ext cx="1676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B9BB-7800-8148-B2D9-B26DD3358FAE}" type="slidenum">
              <a:rPr lang="en-US"/>
              <a:pPr/>
              <a:t>18</a:t>
            </a:fld>
            <a:endParaRPr lang="en-US"/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Interrupt handler for button input</a:t>
            </a:r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820738" y="1466850"/>
            <a:ext cx="11353800" cy="736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button_interrupt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0;    //  Interrupt 0 is on pin 2 !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!</a:t>
            </a: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false;       //  Button click switches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state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setup()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Serial.begin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(9600)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attachInterrupt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button_interrupt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handle_click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RISING);  // Register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handler</a:t>
            </a:r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loop()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if (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)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("on")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 else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("off")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handle_click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) {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static unsigned long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last_interrupt_time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0;       //  Zero only at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start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unsigned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long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millis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();           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/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/ Read the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clock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if (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-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last_interrupt_time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&gt; 200 ) {  // Ignore when &lt; 200 </a:t>
            </a:r>
            <a:r>
              <a:rPr lang="en-US" sz="1800" dirty="0" err="1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msec</a:t>
            </a:r>
            <a:endParaRPr lang="en-US" sz="18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!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last_interrupt_time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interrupt_time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4749800" y="2057400"/>
            <a:ext cx="74295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Interrupt handler must be registered when program starts</a:t>
            </a: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7721600" y="4876800"/>
            <a:ext cx="4686300" cy="1168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interrupt handler,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handle_click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, is a user-written function that is called when an interrupt is detected 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rot="10800000" flipH="1">
            <a:off x="3225800" y="2285998"/>
            <a:ext cx="1447800" cy="609601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rot="10800000" flipH="1">
            <a:off x="3911600" y="5181599"/>
            <a:ext cx="3657600" cy="838199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6959601" y="3225801"/>
            <a:ext cx="609600" cy="1955800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2" name="Rectangle 8"/>
          <p:cNvSpPr>
            <a:spLocks/>
          </p:cNvSpPr>
          <p:nvPr/>
        </p:nvSpPr>
        <p:spPr bwMode="auto">
          <a:xfrm>
            <a:off x="101600" y="3352800"/>
            <a:ext cx="4800600" cy="838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button_interrupt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is the ID 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or number 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of the interrupt. It must be 0 or 1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3378200" y="3124200"/>
            <a:ext cx="363538" cy="355600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4" name="Rectangle 10"/>
          <p:cNvSpPr>
            <a:spLocks/>
          </p:cNvSpPr>
          <p:nvPr/>
        </p:nvSpPr>
        <p:spPr bwMode="auto">
          <a:xfrm>
            <a:off x="7874000" y="3581400"/>
            <a:ext cx="4927600" cy="8128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 RISING interrupt occurs when the pin changes from LOW to HIGH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8255000" y="3124201"/>
            <a:ext cx="152400" cy="457200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EA1EC-EB87-0E46-9E7D-B66D1F8AAF9D}" type="slidenum">
              <a:rPr lang="en-US"/>
              <a:pPr/>
              <a:t>19</a:t>
            </a:fld>
            <a:endParaRPr lang="en-US"/>
          </a:p>
        </p:txBody>
      </p:sp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Interrupt handler for button input</a:t>
            </a:r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820738" y="1466850"/>
            <a:ext cx="11353800" cy="736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button_interrupt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0;    //  Interrupt 0 is on pin 2 !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!</a:t>
            </a: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false;       //  Button click switches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state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setup()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Serial.begin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(9600)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attachInterrupt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button_interrupt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handle_click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RISING);  // Register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handler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loop()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if (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)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("on")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 else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("off")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handle_click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) {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static unsigned long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last_interrupt_time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0;       //  Zero only at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start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unsigned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long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millis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();           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/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/ Read the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clock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if (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-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last_interrupt_time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&gt; 200 ) {  // Ignore when &lt; 200 </a:t>
            </a:r>
            <a:r>
              <a:rPr lang="en-US" sz="1800" dirty="0" err="1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msec</a:t>
            </a:r>
            <a:endParaRPr lang="en-US" sz="18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!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last_interrupt_time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interrupt_time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5486400" y="2057400"/>
            <a:ext cx="6096000" cy="8128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toggle_on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is a global variable that remembers the </a:t>
            </a:r>
            <a:r>
              <a:rPr lang="ja-JP" altLang="en-US" sz="2400" dirty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state</a:t>
            </a:r>
            <a:r>
              <a:rPr lang="ja-JP" altLang="en-US" sz="2400" dirty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. It is either true or false (1 or 0).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4097338" y="1997075"/>
            <a:ext cx="1381125" cy="406400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rot="10800000" flipH="1">
            <a:off x="3073400" y="2390774"/>
            <a:ext cx="2400300" cy="1571625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4597400" y="7467600"/>
            <a:ext cx="2662238" cy="660400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5" name="Rectangle 7"/>
          <p:cNvSpPr>
            <a:spLocks/>
          </p:cNvSpPr>
          <p:nvPr/>
        </p:nvSpPr>
        <p:spPr bwMode="auto">
          <a:xfrm>
            <a:off x="5029200" y="4095750"/>
            <a:ext cx="5283200" cy="1168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loop() function only checks the state of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toggle_on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. The value of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toggle_on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is set in the interrupt handler,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handle_click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.</a:t>
            </a:r>
          </a:p>
        </p:txBody>
      </p:sp>
      <p:sp>
        <p:nvSpPr>
          <p:cNvPr id="48136" name="Rectangle 8"/>
          <p:cNvSpPr>
            <a:spLocks/>
          </p:cNvSpPr>
          <p:nvPr/>
        </p:nvSpPr>
        <p:spPr bwMode="auto">
          <a:xfrm>
            <a:off x="7315200" y="7620000"/>
            <a:ext cx="5283200" cy="11811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value of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toggle_on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is flipped only when a </a:t>
            </a:r>
            <a:r>
              <a:rPr lang="en-US" sz="2400" i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true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interrupt even occurs. De-bouncing is described in the next slide.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D582-B4D7-DB46-9DF0-F3B5CF969DCE}" type="slidenum">
              <a:rPr lang="en-US"/>
              <a:pPr/>
              <a:t>2</a:t>
            </a:fld>
            <a:endParaRPr lang="en-US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User input features of the fan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1993900"/>
            <a:ext cx="10464800" cy="6502400"/>
          </a:xfrm>
          <a:ln/>
        </p:spPr>
        <p:txBody>
          <a:bodyPr/>
          <a:lstStyle/>
          <a:p>
            <a:pPr marL="431800"/>
            <a:r>
              <a:rPr lang="en-US"/>
              <a:t>Potentiometer for speed control</a:t>
            </a:r>
          </a:p>
          <a:p>
            <a:pPr marL="790575" lvl="1"/>
            <a:r>
              <a:rPr lang="en-US"/>
              <a:t>Continually variable input makes sense for speed control</a:t>
            </a:r>
          </a:p>
          <a:p>
            <a:pPr marL="790575" lvl="1"/>
            <a:r>
              <a:rPr lang="en-US"/>
              <a:t>Previously discussed</a:t>
            </a:r>
          </a:p>
          <a:p>
            <a:pPr marL="431800"/>
            <a:r>
              <a:rPr lang="en-US"/>
              <a:t>Start/stop</a:t>
            </a:r>
          </a:p>
          <a:p>
            <a:pPr marL="790575" lvl="1"/>
            <a:r>
              <a:rPr lang="en-US"/>
              <a:t>Could use a conventional power switch</a:t>
            </a:r>
          </a:p>
          <a:p>
            <a:pPr marL="790575" lvl="1"/>
            <a:r>
              <a:rPr lang="en-US"/>
              <a:t>Push button (momentary) switch</a:t>
            </a:r>
          </a:p>
          <a:p>
            <a:pPr marL="431800"/>
            <a:r>
              <a:rPr lang="en-US"/>
              <a:t>Lock or limit rotation angle</a:t>
            </a:r>
          </a:p>
          <a:p>
            <a:pPr marL="790575" lvl="1"/>
            <a:r>
              <a:rPr lang="en-US"/>
              <a:t>Button click to hold/release fan in one position</a:t>
            </a:r>
          </a:p>
          <a:p>
            <a:pPr marL="790575" lvl="1"/>
            <a:r>
              <a:rPr lang="en-US"/>
              <a:t>Potentiometer to set range limit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B854-B851-A946-8006-23CF12407D64}" type="slidenum">
              <a:rPr lang="en-US"/>
              <a:pPr/>
              <a:t>20</a:t>
            </a:fld>
            <a:endParaRPr lang="en-US"/>
          </a:p>
        </p:txBody>
      </p:sp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Interrupt handler for button input</a:t>
            </a:r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820738" y="1466850"/>
            <a:ext cx="11353800" cy="736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button_interrupt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0;    //  Interrupt 0 is on pin 2 !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!</a:t>
            </a: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false;       //  Button click switches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state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setup()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Serial.begin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(9600)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attachInterrupt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button_interrupt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handle_click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RISING);  // Register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handler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loop()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if (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)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("on")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 else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Serial.println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("off")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handle_click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) {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static unsigned long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last_interrupt_time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0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     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//  Zero only at start </a:t>
            </a:r>
            <a:endParaRPr lang="en-US" sz="18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unsigned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long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millis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();             // Read the 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clock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if (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-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last_interrupt_time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&gt; 200 ) {  // Ignore when &lt; 200 </a:t>
            </a:r>
            <a:r>
              <a:rPr lang="en-US" sz="1800" dirty="0" err="1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msec</a:t>
            </a:r>
            <a:endParaRPr lang="en-US" sz="1800" dirty="0" smtClean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!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toggle_on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last_interrupt_time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interrupt_time</a:t>
            </a:r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4254500" y="3429000"/>
            <a:ext cx="5359400" cy="4699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Value of a </a:t>
            </a:r>
            <a:r>
              <a:rPr lang="en-US" sz="24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static</a:t>
            </a:r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 variable is always retained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rot="10800000" flipH="1">
            <a:off x="1930400" y="3919538"/>
            <a:ext cx="2298700" cy="2557462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rot="10800000" flipH="1">
            <a:off x="2921000" y="4895850"/>
            <a:ext cx="2044700" cy="1885950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7950200" y="5715000"/>
            <a:ext cx="4927600" cy="1168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Ignore events that occur in less than 200 </a:t>
            </a:r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msec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from each other.  These are likely to be mechanical bounces.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rot="10800000" flipH="1">
            <a:off x="5892800" y="5641974"/>
            <a:ext cx="582613" cy="911225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4991100" y="4064000"/>
            <a:ext cx="3873500" cy="8255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Use </a:t>
            </a:r>
            <a:r>
              <a:rPr lang="en-US" sz="2400" i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long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:  the time value in milliseconds can become large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6502400" y="5162550"/>
            <a:ext cx="5359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Clock time when current interrupt occurs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rot="10800000" flipH="1">
            <a:off x="7035800" y="6400800"/>
            <a:ext cx="914400" cy="609600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112000" y="8229600"/>
            <a:ext cx="5359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Save current time as the new </a:t>
            </a:r>
            <a:r>
              <a:rPr lang="ja-JP" altLang="en-US" sz="2400" dirty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last</a:t>
            </a:r>
            <a:r>
              <a:rPr lang="ja-JP" altLang="en-US" sz="2400" dirty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time</a:t>
            </a: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197600" y="8229600"/>
            <a:ext cx="779463" cy="196850"/>
          </a:xfrm>
          <a:prstGeom prst="line">
            <a:avLst/>
          </a:prstGeom>
          <a:noFill/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06AB-59AA-E443-886D-438E15208848}" type="slidenum">
              <a:rPr lang="en-US"/>
              <a:pPr/>
              <a:t>21</a:t>
            </a:fld>
            <a:endParaRPr lang="en-US"/>
          </a:p>
        </p:txBody>
      </p:sp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Other references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Ladyada tutorial</a:t>
            </a:r>
          </a:p>
          <a:p>
            <a:pPr marL="790575" lvl="1"/>
            <a:r>
              <a:rPr lang="en-US"/>
              <a:t>Excellent and detailed</a:t>
            </a:r>
          </a:p>
          <a:p>
            <a:pPr marL="790575" lvl="1"/>
            <a:r>
              <a:rPr lang="en-US"/>
              <a:t>http://www.ladyada.net/learn/arduino/lesson5.html</a:t>
            </a:r>
          </a:p>
          <a:p>
            <a:r>
              <a:rPr lang="en-US"/>
              <a:t>Arduino reference</a:t>
            </a:r>
          </a:p>
          <a:p>
            <a:pPr marL="790575" lvl="1"/>
            <a:r>
              <a:rPr lang="en-US"/>
              <a:t>Minimal explanation</a:t>
            </a:r>
          </a:p>
          <a:p>
            <a:pPr marL="1295400" lvl="2"/>
            <a:r>
              <a:rPr lang="en-US"/>
              <a:t>http://www.arduino.cc/en/Tutorial/Button</a:t>
            </a:r>
          </a:p>
          <a:p>
            <a:pPr marL="790575" lvl="1"/>
            <a:r>
              <a:rPr lang="en-US"/>
              <a:t>Using interrupts</a:t>
            </a:r>
          </a:p>
          <a:p>
            <a:pPr marL="1295400" lvl="2"/>
            <a:r>
              <a:rPr lang="en-US"/>
              <a:t>http://www.uchobby.com/index.php/2007/11/24/arduino-interrupts/</a:t>
            </a:r>
          </a:p>
          <a:p>
            <a:pPr marL="1295400" lvl="2"/>
            <a:r>
              <a:rPr lang="en-US"/>
              <a:t>http://www.arduino.cc/en/Reference/AttachInterrupt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7BA95-8C45-B940-A254-794F3D461DD2}" type="slidenum">
              <a:rPr lang="en-US"/>
              <a:pPr/>
              <a:t>3</a:t>
            </a:fld>
            <a:endParaRPr lang="en-US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Conventional on/off switch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Basic light switch or rocker switch</a:t>
            </a:r>
          </a:p>
          <a:p>
            <a:pPr marL="790575" lvl="1"/>
            <a:r>
              <a:rPr lang="en-US"/>
              <a:t>Makes or breaks connection to power</a:t>
            </a:r>
          </a:p>
          <a:p>
            <a:pPr marL="790575" lvl="1"/>
            <a:r>
              <a:rPr lang="en-US"/>
              <a:t>Switch stays in position: On or Off</a:t>
            </a:r>
          </a:p>
          <a:p>
            <a:pPr marL="790575" lvl="1"/>
            <a:r>
              <a:rPr lang="en-US"/>
              <a:t>Toggle position indicates the state</a:t>
            </a:r>
          </a:p>
          <a:p>
            <a:pPr marL="790575" lvl="1"/>
            <a:r>
              <a:rPr lang="en-US"/>
              <a:t>NOT in the Arduino Inventors Kit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1799" r="38199" b="1799"/>
          <a:stretch>
            <a:fillRect/>
          </a:stretch>
        </p:blipFill>
        <p:spPr bwMode="auto">
          <a:xfrm>
            <a:off x="9639300" y="2171700"/>
            <a:ext cx="20955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/>
          </p:cNvSpPr>
          <p:nvPr/>
        </p:nvSpPr>
        <p:spPr bwMode="auto">
          <a:xfrm>
            <a:off x="9234488" y="8248650"/>
            <a:ext cx="290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Image from lowes.com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5232400"/>
            <a:ext cx="3403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/>
          </p:cNvSpPr>
          <p:nvPr/>
        </p:nvSpPr>
        <p:spPr bwMode="auto">
          <a:xfrm>
            <a:off x="2765425" y="8286750"/>
            <a:ext cx="324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Image from sparkfun.com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38100" tIns="38100" rIns="38100" bIns="38100"/>
          <a:lstStyle/>
          <a:p>
            <a:r>
              <a:rPr lang="en-US">
                <a:latin typeface="Calibri" charset="0"/>
                <a:cs typeface="Calibri" charset="0"/>
                <a:sym typeface="Calibri" charset="0"/>
              </a:rPr>
              <a:t>How does a button work?</a:t>
            </a:r>
            <a:endParaRPr lang="en-US">
              <a:latin typeface="Calibri" charset="0"/>
              <a:sym typeface="Calibri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38100" tIns="38100" rIns="38100" bIns="38100"/>
          <a:lstStyle/>
          <a:p>
            <a:pPr marL="393700"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sym typeface="Calibri" charset="0"/>
              </a:rPr>
              <a:t>Simple switch schematic</a:t>
            </a:r>
            <a:endParaRPr lang="en-US">
              <a:latin typeface="Calibri" charset="0"/>
              <a:sym typeface="Calibri" charset="0"/>
            </a:endParaRPr>
          </a:p>
          <a:p>
            <a:pPr marL="393700">
              <a:spcBef>
                <a:spcPts val="1100"/>
              </a:spcBef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sym typeface="Calibri" charset="0"/>
              </a:rPr>
              <a:t>Use DMM to measure open/closed circuit</a:t>
            </a:r>
            <a:endParaRPr lang="en-US">
              <a:latin typeface="Calibri" charset="0"/>
              <a:sym typeface="Calibri" charset="0"/>
            </a:endParaRPr>
          </a:p>
          <a:p>
            <a:pPr marL="393700">
              <a:spcBef>
                <a:spcPts val="1100"/>
              </a:spcBef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sym typeface="Calibri" charset="0"/>
              </a:rPr>
              <a:t>Map the pin states</a:t>
            </a:r>
            <a:endParaRPr lang="en-US">
              <a:latin typeface="Calibri" charset="0"/>
              <a:sym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38100" tIns="38100" rIns="38100" bIns="38100"/>
          <a:lstStyle/>
          <a:p>
            <a:r>
              <a:rPr lang="en-US">
                <a:latin typeface="Calibri" charset="0"/>
                <a:cs typeface="Calibri" charset="0"/>
                <a:sym typeface="Calibri" charset="0"/>
              </a:rPr>
              <a:t>Measure Open and Closed Circuits</a:t>
            </a:r>
            <a:endParaRPr lang="en-US">
              <a:latin typeface="Calibri" charset="0"/>
              <a:sym typeface="Calibri" charset="0"/>
            </a:endParaRPr>
          </a:p>
        </p:txBody>
      </p:sp>
      <p:graphicFrame>
        <p:nvGraphicFramePr>
          <p:cNvPr id="33794" name="Group 2"/>
          <p:cNvGraphicFramePr>
            <a:graphicFrameLocks noGrp="1"/>
          </p:cNvGraphicFramePr>
          <p:nvPr/>
        </p:nvGraphicFramePr>
        <p:xfrm>
          <a:off x="6424613" y="2273300"/>
          <a:ext cx="5545137" cy="4481197"/>
        </p:xfrm>
        <a:graphic>
          <a:graphicData uri="http://schemas.openxmlformats.org/drawingml/2006/table">
            <a:tbl>
              <a:tblPr/>
              <a:tblGrid>
                <a:gridCol w="1474787"/>
                <a:gridCol w="2035175"/>
                <a:gridCol w="2035175"/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Measured Resistance (Ω)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Connect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Pins</a:t>
                      </a:r>
                    </a:p>
                  </a:txBody>
                  <a:tcPr marL="38100" marR="38100" marT="38100" marB="381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When not pressed</a:t>
                      </a:r>
                    </a:p>
                  </a:txBody>
                  <a:tcPr marL="38100" marR="38100" marT="38100" marB="38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When pressed</a:t>
                      </a:r>
                    </a:p>
                  </a:txBody>
                  <a:tcPr marL="38100" marR="38100" marT="38100" marB="38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 and 2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 and 3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 and 4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2 and 3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55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30450"/>
            <a:ext cx="47847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856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7485063"/>
            <a:ext cx="412591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857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5478463"/>
            <a:ext cx="41036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7988300" y="2730500"/>
            <a:ext cx="4000500" cy="6096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1092200" y="2730500"/>
            <a:ext cx="5130800" cy="6096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38100" tIns="38100" rIns="38100" bIns="38100"/>
          <a:lstStyle/>
          <a:p>
            <a:r>
              <a:rPr lang="en-US">
                <a:latin typeface="Calibri" charset="0"/>
                <a:cs typeface="Calibri" charset="0"/>
                <a:sym typeface="Calibri" charset="0"/>
              </a:rPr>
              <a:t>Measure Open and Closed Circuits</a:t>
            </a:r>
            <a:endParaRPr lang="en-US">
              <a:latin typeface="Calibri" charset="0"/>
              <a:sym typeface="Calibri" charset="0"/>
            </a:endParaRPr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881063" y="3435350"/>
          <a:ext cx="5545137" cy="4481197"/>
        </p:xfrm>
        <a:graphic>
          <a:graphicData uri="http://schemas.openxmlformats.org/drawingml/2006/table">
            <a:tbl>
              <a:tblPr/>
              <a:tblGrid>
                <a:gridCol w="1474787"/>
                <a:gridCol w="2035175"/>
                <a:gridCol w="2035175"/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Measured Resistance (Ω)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Connect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Pins</a:t>
                      </a:r>
                    </a:p>
                  </a:txBody>
                  <a:tcPr marL="38100" marR="38100" marT="38100" marB="381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When not pressed</a:t>
                      </a:r>
                    </a:p>
                  </a:txBody>
                  <a:tcPr marL="38100" marR="38100" marT="38100" marB="38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When pressed</a:t>
                      </a:r>
                    </a:p>
                  </a:txBody>
                  <a:tcPr marL="38100" marR="38100" marT="38100" marB="381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 and 2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 and 3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 and 4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2 and 3</a:t>
                      </a:r>
                    </a:p>
                  </a:txBody>
                  <a:tcPr marL="38100" marR="38100" marT="38100" marB="381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881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6881813"/>
            <a:ext cx="412591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82" name="Rectangle 66"/>
          <p:cNvSpPr>
            <a:spLocks/>
          </p:cNvSpPr>
          <p:nvPr/>
        </p:nvSpPr>
        <p:spPr bwMode="auto">
          <a:xfrm>
            <a:off x="8135938" y="2713038"/>
            <a:ext cx="3848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Sketch Connections:</a:t>
            </a:r>
          </a:p>
        </p:txBody>
      </p:sp>
      <p:pic>
        <p:nvPicPr>
          <p:cNvPr id="34883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3832225"/>
            <a:ext cx="41354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84" name="Rectangle 68"/>
          <p:cNvSpPr>
            <a:spLocks/>
          </p:cNvSpPr>
          <p:nvPr/>
        </p:nvSpPr>
        <p:spPr bwMode="auto">
          <a:xfrm>
            <a:off x="1090613" y="2725738"/>
            <a:ext cx="5130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Data from Measurements: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38100" tIns="38100" rIns="38100" bIns="38100"/>
          <a:lstStyle/>
          <a:p>
            <a:r>
              <a:rPr lang="en-US">
                <a:latin typeface="Calibri" charset="0"/>
                <a:cs typeface="Calibri" charset="0"/>
                <a:sym typeface="Calibri" charset="0"/>
              </a:rPr>
              <a:t>Push Button Switches</a:t>
            </a:r>
            <a:endParaRPr lang="en-US">
              <a:latin typeface="Calibri" charset="0"/>
              <a:sym typeface="Calibri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38100" tIns="38100" rIns="38100" bIns="38100"/>
          <a:lstStyle/>
          <a:p>
            <a:pPr marL="393700"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sym typeface="Calibri" charset="0"/>
              </a:rPr>
              <a:t>A momentary button is a </a:t>
            </a:r>
            <a:r>
              <a:rPr lang="ja-JP" altLang="en-US">
                <a:latin typeface="Arial"/>
                <a:cs typeface="Calibri" charset="0"/>
                <a:sym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  <a:sym typeface="Calibri" charset="0"/>
              </a:rPr>
              <a:t>Biased Switch</a:t>
            </a:r>
            <a:r>
              <a:rPr lang="ja-JP" altLang="en-US">
                <a:latin typeface="Arial"/>
                <a:cs typeface="Calibri" charset="0"/>
                <a:sym typeface="Calibri" charset="0"/>
              </a:rPr>
              <a:t>”</a:t>
            </a:r>
            <a:endParaRPr lang="en-US">
              <a:latin typeface="Calibri" charset="0"/>
              <a:sym typeface="Calibri" charset="0"/>
            </a:endParaRPr>
          </a:p>
          <a:p>
            <a:pPr marL="393700">
              <a:spcBef>
                <a:spcPts val="1100"/>
              </a:spcBef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sym typeface="Calibri" charset="0"/>
              </a:rPr>
              <a:t>Pushing the button changes state</a:t>
            </a:r>
            <a:endParaRPr lang="en-US">
              <a:latin typeface="Calibri" charset="0"/>
              <a:sym typeface="Calibri" charset="0"/>
            </a:endParaRPr>
          </a:p>
          <a:p>
            <a:pPr marL="393700">
              <a:spcBef>
                <a:spcPts val="1100"/>
              </a:spcBef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sym typeface="Calibri" charset="0"/>
              </a:rPr>
              <a:t>State is reversed (return to biased position) when button is released</a:t>
            </a:r>
            <a:endParaRPr lang="en-US">
              <a:latin typeface="Calibri" charset="0"/>
              <a:sym typeface="Calibri" charset="0"/>
            </a:endParaRPr>
          </a:p>
          <a:p>
            <a:pPr marL="393700">
              <a:spcBef>
                <a:spcPts val="1100"/>
              </a:spcBef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sym typeface="Calibri" charset="0"/>
              </a:rPr>
              <a:t>Two types</a:t>
            </a:r>
            <a:endParaRPr lang="en-US">
              <a:latin typeface="Calibri" charset="0"/>
              <a:sym typeface="Calibri" charset="0"/>
            </a:endParaRPr>
          </a:p>
          <a:p>
            <a:pPr marL="752475" lvl="1">
              <a:spcBef>
                <a:spcPts val="1000"/>
              </a:spcBef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sym typeface="Calibri" charset="0"/>
              </a:rPr>
              <a:t>NO: normally open</a:t>
            </a:r>
            <a:endParaRPr lang="en-US">
              <a:latin typeface="Calibri" charset="0"/>
              <a:sym typeface="Calibri" charset="0"/>
            </a:endParaRPr>
          </a:p>
          <a:p>
            <a:pPr marL="752475" lvl="1">
              <a:spcBef>
                <a:spcPts val="1000"/>
              </a:spcBef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sym typeface="Calibri" charset="0"/>
              </a:rPr>
              <a:t>NC: normally closed</a:t>
            </a:r>
            <a:endParaRPr lang="en-US">
              <a:latin typeface="Calibri" charset="0"/>
              <a:sym typeface="Calibri" charset="0"/>
            </a:endParaRPr>
          </a:p>
        </p:txBody>
      </p:sp>
      <p:pic>
        <p:nvPicPr>
          <p:cNvPr id="3" name="Picture 2" descr="push_buttons_NO_N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6553200"/>
            <a:ext cx="7391400" cy="17999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C068A-56D1-7144-AC8A-A93C3D7DE96F}" type="slidenum">
              <a:rPr lang="en-US"/>
              <a:pPr/>
              <a:t>8</a:t>
            </a:fld>
            <a:endParaRPr lang="en-US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31800"/>
            <a:r>
              <a:rPr lang="en-US"/>
              <a:t>Normally open</a:t>
            </a:r>
          </a:p>
          <a:p>
            <a:pPr marL="790575" lvl="1"/>
            <a:r>
              <a:rPr lang="en-US"/>
              <a:t>electrical </a:t>
            </a:r>
            <a:r>
              <a:rPr lang="en-US" i="1"/>
              <a:t>contact is made</a:t>
            </a:r>
            <a:r>
              <a:rPr lang="en-US"/>
              <a:t> when button is pressed</a:t>
            </a:r>
          </a:p>
          <a:p>
            <a:pPr marL="431800"/>
            <a:r>
              <a:rPr lang="en-US"/>
              <a:t>Normally closed</a:t>
            </a:r>
          </a:p>
          <a:p>
            <a:pPr marL="790575" lvl="1"/>
            <a:r>
              <a:rPr lang="en-US"/>
              <a:t>electrical </a:t>
            </a:r>
            <a:r>
              <a:rPr lang="en-US" i="1"/>
              <a:t>contact is broken</a:t>
            </a:r>
            <a:r>
              <a:rPr lang="en-US"/>
              <a:t> when button is pressed</a:t>
            </a:r>
          </a:p>
          <a:p>
            <a:pPr marL="431800"/>
            <a:r>
              <a:rPr lang="en-US"/>
              <a:t>Internal spring returns button to its un-pressed state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8453" r="12827" b="16325"/>
          <a:stretch>
            <a:fillRect/>
          </a:stretch>
        </p:blipFill>
        <p:spPr bwMode="auto">
          <a:xfrm>
            <a:off x="8026400" y="5041900"/>
            <a:ext cx="3238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Momentary or push-button switches</a:t>
            </a: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8026400" y="8026400"/>
            <a:ext cx="324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Image from sparkfun.com</a:t>
            </a:r>
          </a:p>
        </p:txBody>
      </p:sp>
      <p:pic>
        <p:nvPicPr>
          <p:cNvPr id="2" name="Picture 1" descr="push_button_normally_op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5638800"/>
            <a:ext cx="3810000" cy="29063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03F3D-F72E-8B4F-BC97-B93B47E94001}" type="slidenum">
              <a:rPr lang="en-US"/>
              <a:pPr/>
              <a:t>9</a:t>
            </a:fld>
            <a:endParaRPr lang="en-US"/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Putting buttons into action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20700"/>
            <a:r>
              <a:rPr lang="en-US"/>
              <a:t>Build the circuit: same one is used for all examples</a:t>
            </a:r>
          </a:p>
          <a:p>
            <a:pPr marL="989013" lvl="1">
              <a:buSzPct val="125000"/>
            </a:pPr>
            <a:r>
              <a:rPr lang="en-US"/>
              <a:t>Test with LED on/off</a:t>
            </a:r>
          </a:p>
          <a:p>
            <a:pPr marL="989013" lvl="1">
              <a:buSzPct val="125000"/>
            </a:pPr>
            <a:r>
              <a:rPr lang="en-US"/>
              <a:t>LED is only controlled by the button, not by Arduino code</a:t>
            </a:r>
          </a:p>
          <a:p>
            <a:pPr marL="520700"/>
            <a:r>
              <a:rPr lang="en-US"/>
              <a:t>Create 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wait to start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button</a:t>
            </a:r>
          </a:p>
          <a:p>
            <a:pPr marL="989013" lvl="1">
              <a:buSzPct val="125000"/>
            </a:pPr>
            <a:r>
              <a:rPr lang="en-US"/>
              <a:t>Simplest button implementation</a:t>
            </a:r>
          </a:p>
          <a:p>
            <a:pPr marL="989013" lvl="1">
              <a:buSzPct val="125000"/>
            </a:pPr>
            <a:r>
              <a:rPr lang="en-US"/>
              <a:t>Execution is blocked while waiting for a button click</a:t>
            </a:r>
          </a:p>
          <a:p>
            <a:pPr marL="520700"/>
            <a:r>
              <a:rPr lang="en-US"/>
              <a:t>Use an interrupt handler</a:t>
            </a:r>
          </a:p>
          <a:p>
            <a:pPr marL="989013" lvl="1">
              <a:buSzPct val="125000"/>
            </a:pPr>
            <a:r>
              <a:rPr lang="en-US"/>
              <a:t>Most sophisticated: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block execution while waiting for button input</a:t>
            </a:r>
          </a:p>
          <a:p>
            <a:pPr marL="989013" lvl="1">
              <a:buSzPct val="125000"/>
            </a:pPr>
            <a:r>
              <a:rPr lang="en-US"/>
              <a:t>Most sophisticated: Requires good understanding of coding</a:t>
            </a:r>
          </a:p>
          <a:p>
            <a:pPr marL="989013" lvl="1">
              <a:buSzPct val="125000"/>
            </a:pPr>
            <a:r>
              <a:rPr lang="en-US"/>
              <a:t>Requires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de-bouncing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marL="989013" lvl="1">
              <a:buSzPct val="125000"/>
            </a:pPr>
            <a:r>
              <a:rPr lang="en-US"/>
              <a:t>Not too hard to use as a black box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title above">
  <a:themeElements>
    <a:clrScheme name="Photo title abo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title abov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title abo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numbered lists no first bullet">
  <a:themeElements>
    <a:clrScheme name="Title &amp; numbered lists no first bull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ed lists no first bull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ed lists no first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 &amp; Bullets copy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le &amp; No First Bullet">
  <a:themeElements>
    <a:clrScheme name="Title &amp; No First Bull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o First Bull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o First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&amp; Bullets no first bullet copy">
  <a:themeElements>
    <a:clrScheme name="Title &amp; Bullets no first bullet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no first bullet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no first bulle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&amp; number points">
  <a:themeElements>
    <a:clrScheme name="Title &amp; number poin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 poin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 poi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le &amp; Bullets copy 1">
  <a:themeElements>
    <a:clrScheme name="Title &amp; Bullets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le &amp; Bullets no first bullet copy 1">
  <a:themeElements>
    <a:clrScheme name="Title &amp; Bullets no first bullet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no first bullet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no first bullet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Photo title above copy">
  <a:themeElements>
    <a:clrScheme name="Photo title above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title above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title abov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&amp; Numbered Bullets">
  <a:themeElements>
    <a:clrScheme name="Title &amp; Numbered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ed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ed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no first bulle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E6E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no first bull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no first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numbered lists">
  <a:themeElements>
    <a:clrScheme name="Title &amp; numbered lis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ed lis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ed lis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, first list numbered others with bullets">
  <a:themeElements>
    <a:clrScheme name="Title, first list numbered others with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first list numbered others with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first list numbered others with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Pages>0</Pages>
  <Words>1890</Words>
  <Characters>0</Characters>
  <Application>Microsoft Macintosh PowerPoint</Application>
  <PresentationFormat>Custom</PresentationFormat>
  <Lines>0</Lines>
  <Paragraphs>318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21</vt:i4>
      </vt:variant>
    </vt:vector>
  </HeadingPairs>
  <TitlesOfParts>
    <vt:vector size="49" baseType="lpstr">
      <vt:lpstr>Title &amp; Subtitle</vt:lpstr>
      <vt:lpstr>Title &amp; Bullets</vt:lpstr>
      <vt:lpstr>Title &amp; Bullets no first bullet</vt:lpstr>
      <vt:lpstr>Title - Top</vt:lpstr>
      <vt:lpstr>Title &amp; numbered lists</vt:lpstr>
      <vt:lpstr>Title, first list numbered others with bullets</vt:lpstr>
      <vt:lpstr>Title - Center</vt:lpstr>
      <vt:lpstr>Bullets</vt:lpstr>
      <vt:lpstr>Photo - Horizontal</vt:lpstr>
      <vt:lpstr>Photo title above</vt:lpstr>
      <vt:lpstr>Photo - Horizontal Reflection</vt:lpstr>
      <vt:lpstr>Photo - Vertical</vt:lpstr>
      <vt:lpstr>Photo - Vertical Reflection</vt:lpstr>
      <vt:lpstr>Title &amp; numbered lists no first bullet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 copy</vt:lpstr>
      <vt:lpstr>Title &amp; No First Bullet</vt:lpstr>
      <vt:lpstr>Title &amp; Bullets no first bullet copy</vt:lpstr>
      <vt:lpstr>Title &amp; number points</vt:lpstr>
      <vt:lpstr>Title &amp; Bullets copy 1</vt:lpstr>
      <vt:lpstr>Title &amp; Bullets no first bullet copy 1</vt:lpstr>
      <vt:lpstr>Photo title above copy</vt:lpstr>
      <vt:lpstr>Title &amp; Numbered Bullets</vt:lpstr>
      <vt:lpstr>Default - Title and Content</vt:lpstr>
      <vt:lpstr>Button Input: On/off state change</vt:lpstr>
      <vt:lpstr>User input features of the fan</vt:lpstr>
      <vt:lpstr>Conventional on/off switch</vt:lpstr>
      <vt:lpstr>How does a button work?</vt:lpstr>
      <vt:lpstr>Measure Open and Closed Circuits</vt:lpstr>
      <vt:lpstr>Measure Open and Closed Circuits</vt:lpstr>
      <vt:lpstr>Push Button Switches</vt:lpstr>
      <vt:lpstr>Momentary or push-button switches</vt:lpstr>
      <vt:lpstr>Putting buttons into action</vt:lpstr>
      <vt:lpstr>Momentary Button and LED Circuit</vt:lpstr>
      <vt:lpstr>Technical Note</vt:lpstr>
      <vt:lpstr>Programs for the LED/Button Circuit</vt:lpstr>
      <vt:lpstr>Continuous monitor of button state</vt:lpstr>
      <vt:lpstr>Programs for the LED/Button Circuit</vt:lpstr>
      <vt:lpstr>Wait for button input</vt:lpstr>
      <vt:lpstr>Programs for the LED/Button Circuit</vt:lpstr>
      <vt:lpstr>Interrupt handler for button input</vt:lpstr>
      <vt:lpstr>Interrupt handler for button input</vt:lpstr>
      <vt:lpstr>Interrupt handler for button input</vt:lpstr>
      <vt:lpstr>Interrupt handler for button input</vt:lpstr>
      <vt:lpstr>Other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Button Input: On/off state change</dc:title>
  <dc:subject/>
  <dc:creator/>
  <cp:keywords/>
  <dc:description/>
  <cp:lastModifiedBy>Gerald Recktenwald</cp:lastModifiedBy>
  <cp:revision>13</cp:revision>
  <dcterms:modified xsi:type="dcterms:W3CDTF">2012-10-26T06:10:27Z</dcterms:modified>
</cp:coreProperties>
</file>