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</p:sldMasterIdLst>
  <p:sldIdLst>
    <p:sldId id="260" r:id="rId29"/>
    <p:sldId id="270" r:id="rId30"/>
    <p:sldId id="272" r:id="rId31"/>
    <p:sldId id="261" r:id="rId32"/>
    <p:sldId id="262" r:id="rId33"/>
    <p:sldId id="265" r:id="rId34"/>
    <p:sldId id="266" r:id="rId35"/>
    <p:sldId id="256" r:id="rId36"/>
    <p:sldId id="273" r:id="rId37"/>
    <p:sldId id="259" r:id="rId38"/>
    <p:sldId id="264" r:id="rId39"/>
    <p:sldId id="263" r:id="rId40"/>
    <p:sldId id="269" r:id="rId41"/>
    <p:sldId id="274" r:id="rId42"/>
    <p:sldId id="271" r:id="rId43"/>
    <p:sldId id="276" r:id="rId44"/>
    <p:sldId id="280" r:id="rId45"/>
    <p:sldId id="268" r:id="rId46"/>
    <p:sldId id="257" r:id="rId47"/>
    <p:sldId id="293" r:id="rId48"/>
    <p:sldId id="275" r:id="rId49"/>
    <p:sldId id="279" r:id="rId50"/>
    <p:sldId id="277" r:id="rId51"/>
    <p:sldId id="278" r:id="rId52"/>
    <p:sldId id="310" r:id="rId53"/>
    <p:sldId id="258" r:id="rId54"/>
    <p:sldId id="267" r:id="rId55"/>
    <p:sldId id="281" r:id="rId56"/>
    <p:sldId id="284" r:id="rId57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21457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642915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964372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285829" algn="ctr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607287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928744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250201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2571659" algn="l" defTabSz="321457" rtl="0" eaLnBrk="1" latinLnBrk="0" hangingPunct="1">
      <a:defRPr sz="30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43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22.xml"/><Relationship Id="rId51" Type="http://schemas.openxmlformats.org/officeDocument/2006/relationships/slide" Target="slides/slide23.xml"/><Relationship Id="rId52" Type="http://schemas.openxmlformats.org/officeDocument/2006/relationships/slide" Target="slides/slide24.xml"/><Relationship Id="rId53" Type="http://schemas.openxmlformats.org/officeDocument/2006/relationships/slide" Target="slides/slide25.xml"/><Relationship Id="rId54" Type="http://schemas.openxmlformats.org/officeDocument/2006/relationships/slide" Target="slides/slide26.xml"/><Relationship Id="rId55" Type="http://schemas.openxmlformats.org/officeDocument/2006/relationships/slide" Target="slides/slide27.xml"/><Relationship Id="rId56" Type="http://schemas.openxmlformats.org/officeDocument/2006/relationships/slide" Target="slides/slide28.xml"/><Relationship Id="rId57" Type="http://schemas.openxmlformats.org/officeDocument/2006/relationships/slide" Target="slides/slide29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12.xml"/><Relationship Id="rId41" Type="http://schemas.openxmlformats.org/officeDocument/2006/relationships/slide" Target="slides/slide13.xml"/><Relationship Id="rId42" Type="http://schemas.openxmlformats.org/officeDocument/2006/relationships/slide" Target="slides/slide14.xml"/><Relationship Id="rId43" Type="http://schemas.openxmlformats.org/officeDocument/2006/relationships/slide" Target="slides/slide15.xml"/><Relationship Id="rId44" Type="http://schemas.openxmlformats.org/officeDocument/2006/relationships/slide" Target="slides/slide16.xml"/><Relationship Id="rId45" Type="http://schemas.openxmlformats.org/officeDocument/2006/relationships/slide" Target="slides/slide17.xml"/><Relationship Id="rId46" Type="http://schemas.openxmlformats.org/officeDocument/2006/relationships/slide" Target="slides/slide18.xml"/><Relationship Id="rId47" Type="http://schemas.openxmlformats.org/officeDocument/2006/relationships/slide" Target="slides/slide19.xml"/><Relationship Id="rId48" Type="http://schemas.openxmlformats.org/officeDocument/2006/relationships/slide" Target="slides/slide20.xml"/><Relationship Id="rId4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.xml"/><Relationship Id="rId31" Type="http://schemas.openxmlformats.org/officeDocument/2006/relationships/slide" Target="slides/slide3.xml"/><Relationship Id="rId32" Type="http://schemas.openxmlformats.org/officeDocument/2006/relationships/slide" Target="slides/slide4.xml"/><Relationship Id="rId33" Type="http://schemas.openxmlformats.org/officeDocument/2006/relationships/slide" Target="slides/slide5.xml"/><Relationship Id="rId34" Type="http://schemas.openxmlformats.org/officeDocument/2006/relationships/slide" Target="slides/slide6.xml"/><Relationship Id="rId35" Type="http://schemas.openxmlformats.org/officeDocument/2006/relationships/slide" Target="slides/slide7.xml"/><Relationship Id="rId36" Type="http://schemas.openxmlformats.org/officeDocument/2006/relationships/slide" Target="slides/slide8.xml"/><Relationship Id="rId37" Type="http://schemas.openxmlformats.org/officeDocument/2006/relationships/slide" Target="slides/slide9.xml"/><Relationship Id="rId38" Type="http://schemas.openxmlformats.org/officeDocument/2006/relationships/slide" Target="slides/slide10.xml"/><Relationship Id="rId39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" Target="slides/slide1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79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332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4FF929-345B-CB41-A05F-102D29E07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991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92E9A6-960A-404B-88C7-5D48A487A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6218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594D07-1FE3-324C-AB03-BCE38416C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24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249F62-B743-DA4A-9976-2D28AC36BF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77086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6D6CA4-9D7B-274C-91A3-5BA29FFF9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54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D1DD1D-4A0E-0E42-A189-9C4C8A86B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0806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AAF01-40B4-F84D-B9F9-0254AF7F0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0147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D4977-D528-6E4B-9C7B-4D0EE155D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3441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43337C-7B29-144C-9430-8BC83DBE5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004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28803F-B96B-A044-BA0C-0C29D2A01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436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9183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94680"/>
            <a:ext cx="2057176" cy="583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94680"/>
            <a:ext cx="6064374" cy="5831086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0E0BEE-25E8-E240-AC62-FAC818222E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873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9142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5389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83022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499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2174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2586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171475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029145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52049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79951-4324-CF4F-B0B8-D2C6768E9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010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7203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9691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095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158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359668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0005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965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8623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66357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39500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EEC94-2E58-3144-9F59-22BED2829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07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33487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350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240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99318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74936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965348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6649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70222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0696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02403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5420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32B67-867F-B04E-8FB3-70533378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274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05287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848892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002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1" y="991195"/>
            <a:ext cx="1031379" cy="46970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6970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8653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E06DA4-54E1-7841-B470-F7257407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653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9635EA-45BD-3F47-A08C-C694E9B56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734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9B75EB-4A76-DE45-B956-3E59E9557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1676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72703A-77ED-A049-8CBB-CB2EB3645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162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84D31-CC84-F84B-950A-EF18942518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365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CD797-D92A-744F-9E26-B93D830DB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1702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BCD783-3A39-6E40-87CD-6153E3944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18380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95A9A3-BFE8-E848-9F29-366CC7619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260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6726DB-F21D-7646-A18E-A4C61DEB9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457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A46F0-1298-E94B-A7E2-4C983A81E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377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3DBD7F-76BB-124F-8CAE-A7D3D4D0E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790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33B121-0C31-0746-9667-B84E45831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2416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9964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6988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591923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1036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27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6A09C-B60A-6F4E-9245-D53AD3ACF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5453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4457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85130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217985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74016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5525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7158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690F4C-741F-4F4C-95C7-7627E686D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3852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132FC7-49A3-6E4A-8AD0-9AEA8D244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718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76E435-9A0E-2844-8845-5FFBBD5133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496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CA04B5-7201-6B45-8D5A-6B8A24848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540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90B8C-3039-8F42-8DF3-B68B6D5BB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4475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A021C-00DF-E94A-AF16-94911FDAF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658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F18E6A-59A4-E547-A869-B90F457FC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94476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EBDAC-E517-9B43-915D-849BC6994F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3896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BBBE9E-A08E-B145-A5D9-A850564F0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233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47DFBC-5120-B74E-B164-C499B5EFF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2158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2802E-F0C3-1F42-823A-CF80EF8EC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676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626871-93E9-9F43-907E-A58918E53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7053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724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6223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6030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085B4-C7B5-6E4F-8583-E2918569C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91698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1538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0754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563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193048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203789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672102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0092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96905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922474-17A6-A047-8057-F344BF036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0469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1BBCC-B331-B44C-AA57-DD0575B874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865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93A5E-34DE-5F41-9872-56CDA32AF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4212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8CB39-9433-A646-826D-999FF8BD4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0038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F06F50-3A76-1C4C-9F66-02EEC6A3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4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4FB2C-7095-364F-B35A-732E9DEE8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8389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33FBD-ECDC-D54B-8B72-06B5FE737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378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AC38E-30BB-6F41-9D0F-B9B7EDAE2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2713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67AF8C-B6EA-E346-BE85-EA95C86B6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5303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9C6AC-96F1-E542-9977-8BBED41FC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12764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2122C2-2BF7-FD4D-A195-9DCEB6EA70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3665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9B7FA-552E-EB4D-A4D9-C4E262059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9531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52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173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F42F71-391B-AB4D-B613-721C618B2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4794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6249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83488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69" y="1946672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946672"/>
            <a:ext cx="1339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39281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9621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279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086086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444837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88779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9025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0140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6AC4E8-68BA-3649-8E2C-072D9BF19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6730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0361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2575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428037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946672"/>
            <a:ext cx="1718965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7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74919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5804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629301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44966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19167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3166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F69AFE-A543-A74D-B298-AC0027069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3299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76767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6DC3D-75A8-AB4B-A3C8-81346F4643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98564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AAC00-D0FA-5641-B416-1BCF76A53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2623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53B585-E7A7-614D-9B26-A08906F33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7540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9B34B8-2F32-4E49-8C3F-7A459AE65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2347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0C83A-9029-B643-B438-AC381A51A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0833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C83A23-4464-2146-9213-8D06504E4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928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EAAA4D-DA9F-7845-93DE-95DDEE942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2525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184BC-0DF4-BA46-A9AB-BBC97078E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41000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43E1E-DD90-D949-AE09-E53460703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611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4556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41E92-2464-544F-8467-1E01BB6AD1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3359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B938CF-0EF3-1446-8211-C3141D000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2343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320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3745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243700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03734"/>
            <a:ext cx="3625453" cy="4661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03734"/>
            <a:ext cx="3625453" cy="4661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7784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4797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6627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14106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99175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94340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575818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5799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8869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A23A1-5E5D-AB49-9038-57F575F1D4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7317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0720A1-10FA-6A46-BA24-DA33C83F2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8352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081678-C8C5-FF42-B62E-0B030F570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1449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228201-E97B-2442-B233-C8158D280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6506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2DBB3-E105-5748-958D-C9DAB4065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66228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FAC71-45C8-194D-8B91-B8D48DB38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4961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E405E0-894C-A54B-BD94-9AC6CB7AA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03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909352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CFCA2C-A4DF-D94B-81B6-B3B3A9A7A9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6336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42060-1520-F649-A154-3CF778046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63950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009C7-83C0-E941-88CD-02BF06ECA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0878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D2B61-4ED2-EB4D-B394-1965963A9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7075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D0C71-4D40-8D4E-AB32-81B57E6C2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3114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8275D7-9BF6-E849-9F9E-B6771698C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3613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8400-F571-BC40-952D-70C19FFC1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492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F244B-5E78-194F-B49D-487C14F41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1380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18FFA2-3846-C744-AB0E-473E0A77E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9945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3D8F2-F1E8-3B41-9159-1076CA8B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4819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19854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918F9-3022-A542-B7AE-C9F4460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5998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1E764-CD08-274B-99BE-D0B67B77C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0445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A6444C-C5C0-5A46-BE26-1FB5E4B64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1174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6A5720-7F7F-DE4A-BBC5-EEDA278B4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2146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0E3588-D4F7-7E44-83C4-863C7DB0AA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6619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521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4660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41893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8228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79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39837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8500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646891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880679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971833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4702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07547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C1306A-ED6D-794F-86FE-BC6DC6BA0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70919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D35EF-E01D-3844-A8B0-021E9F204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8567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AB999C-4AD5-8F4E-B1E3-1A4B84E9A6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3507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AF138C-26A4-B247-9D5E-9905E2010C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380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100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F47C0D-961B-5348-B0DF-FA39C3FA7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55843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59A98-2CCB-0D44-9E21-1E025418C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857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3CBD79-DA5A-B342-A6F4-80FA0652B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0602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B7161-172E-E145-A591-6683AD4B0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3286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0316F-66DD-0E4F-B0D2-C389BE2D5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761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A82E06-113E-7446-A72B-C8B8C8B76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2798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8D413D-E990-0746-8715-96DC676B4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8414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13B465-0EE8-5E4D-A0F0-3A63B0552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204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C5D513-8DCE-2342-B86E-A55EFD787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376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291134-37FE-0746-9DBC-8CDF05BF1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1510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037677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28EEF-419D-B14B-9BC0-B0730A79A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9522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DB9A70-CA25-F14A-A8C3-C8DB8AA52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27352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DCE865-BF47-8D47-8500-A96519707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0849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D494E8-614B-0F4C-8438-C1F71D278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954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C721E8-E0B3-2C48-8767-F8CA4A6564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447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8DB625-45AF-174E-AE75-3FE5101445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3949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EB48D2-28B0-754E-8AC6-A4125E13F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422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94680"/>
            <a:ext cx="2057176" cy="58310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94680"/>
            <a:ext cx="6064374" cy="5831086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2020A-7FC2-7B4A-8D81-F9213944E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930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B29AD0-37FF-5143-BC57-2F446392D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496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A8C9A-393E-954D-B74C-837CB8584E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61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63810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805348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623BD0-9F48-1447-8916-51BD7441B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3913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971EF-0DAA-5343-AF2F-E9B68C96F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7707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6E25B9-A3ED-D741-AA06-D430288521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5686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08A4F4-7610-7047-B44A-2F60E44B4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56893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9DDCAE-F292-DB45-BE20-C0F07862F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55043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693E09-E7BB-494F-9D4F-5CA36B653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7719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3C044A-812D-964F-9B6C-16E18FA68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8034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F0BAC-83EB-BC47-932B-1AD5328D8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3718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EDA98D-3F64-2048-B2EE-478E2ECE6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4044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0135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588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287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DF2F5A-4A74-A840-86D3-85263BA34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218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B57582-328D-E541-B3DE-C1FEE8D1B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198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CBD9F-DF3F-8D48-8C35-D219C5822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99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42A63-214C-0B4D-9E2A-65BA7441B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3904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1FBBC4-8EEB-DD43-96D3-103C7ACB1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9311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4BC9E-C9F7-4041-8596-969F91E43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16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8292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078E77-CC3F-6D46-995E-E55200404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789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D890B-7781-404D-A9D1-C69E26982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3337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04E96A-5300-9A4D-A96C-FDFDFA6C8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696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C983B-6E38-6247-A6BE-AF634B51D3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8322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9C1879-13F3-8C48-AE22-9248D9A1D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1239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4D0ADE-996F-9F40-8284-2ADAB9D22D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9296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9558E-C9AE-454C-8F67-782177AA91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93353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E8EFDD-62E3-1344-ACD6-D402BEB3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1711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0AFB04-BD26-2E47-9010-D2E50389D4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043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101FC4-A60C-2340-B0F5-1F5F9563D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477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693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66139E-603E-7D41-B4BA-177FCD761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8446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861CA-7C49-1A40-900A-96F2A07D6B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8194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E62CB-65B8-D94B-AD38-2FA8E748A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513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02115C-C65B-434D-B8D9-769DD68E8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388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5A009-D540-6548-8ED0-EEE061131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7846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00BF54-0ABD-174A-8B6C-E65A9F395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697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51DF2-7E73-F04B-BA7B-0B3CC2ADE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0521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7664B1-81A0-F945-A5A0-AF7D03186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860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2EA93E-B59E-B741-8214-01C36D554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2425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393031"/>
            <a:ext cx="3625453" cy="457200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CAB7CB-F305-DE41-982A-C30C7FD5D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76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818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66222B-D9F2-C747-8354-3AD5E1DDA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0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ABC756-107C-F24B-9B6C-7EABA1128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000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1BF591-062D-2642-B6C1-73D40C936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890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9BC4B-79BE-7E42-896E-081723AB1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591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9FEA72-CDB5-7849-92A5-107F3C59F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767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38036C-0BB6-EE4B-B0FD-B499714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0943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7DB12B-2765-0C41-A904-0ED2A2D0B2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182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6880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1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7929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3315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087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61194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70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73965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7105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4973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591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7651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5267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47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86642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600389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6552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73889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51373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16597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97132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0718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0464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847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64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57308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941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53695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099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629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681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87118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3017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11901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388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77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775150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663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94679"/>
            <a:ext cx="73580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97111" y="6539195"/>
            <a:ext cx="157735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Desktop fan: EAS 199A</a:t>
            </a:r>
          </a:p>
        </p:txBody>
      </p:sp>
      <p:sp>
        <p:nvSpPr>
          <p:cNvPr id="102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8586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79BD99F-0EAE-DD41-B7B5-2E6B9C55C3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66492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97111" y="653919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1434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C72D74C-BBE0-1D4F-9579-9D4D9291C1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15877" indent="-315877" algn="l" rtl="0" fontAlgn="base">
        <a:spcBef>
          <a:spcPts val="1125"/>
        </a:spcBef>
        <a:spcAft>
          <a:spcPct val="0"/>
        </a:spcAft>
        <a:buAutoNum type="arabicPeriod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97111" y="654812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1638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1867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B2C1C43-AA84-9140-9FA0-F87A46E509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30387" indent="-315877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9658" indent="-315877" algn="l" rtl="0" fontAlgn="base">
        <a:spcBef>
          <a:spcPts val="492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45397" indent="-252255" algn="l" rtl="0" fontAlgn="base">
        <a:spcBef>
          <a:spcPts val="422"/>
        </a:spcBef>
        <a:spcAft>
          <a:spcPct val="0"/>
        </a:spcAft>
        <a:buAutoNum type="roman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Gill Sans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97111" y="653919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1843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3146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AB56B0E-04B6-B14B-A66E-DBDA55500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69" y="1946672"/>
            <a:ext cx="2786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97111" y="654812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1867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D8ABA31-DF40-3B4D-9755-24BF205C72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3545086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3464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47174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59702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722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84758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06216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27673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49130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70587" indent="-347130" algn="l" rtl="0" fontAlgn="base">
        <a:spcBef>
          <a:spcPts val="2672"/>
        </a:spcBef>
        <a:spcAft>
          <a:spcPct val="0"/>
        </a:spcAft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2462" y="6476687"/>
            <a:ext cx="22442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Programming: EAS 199A</a:t>
            </a:r>
          </a:p>
        </p:txBody>
      </p:sp>
      <p:sp>
        <p:nvSpPr>
          <p:cNvPr id="2150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447234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1A4CB2E-0451-AC48-BBEA-AAACC5404D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Clr>
          <a:srgbClr val="000000"/>
        </a:buClr>
        <a:buSzPct val="100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9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03734"/>
            <a:ext cx="7358063" cy="46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633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71480" indent="-354942" algn="l" rtl="0" fontAlgn="base">
        <a:spcBef>
          <a:spcPts val="633"/>
        </a:spcBef>
        <a:spcAft>
          <a:spcPct val="0"/>
        </a:spcAft>
        <a:buClr>
          <a:srgbClr val="408000"/>
        </a:buClr>
        <a:buSzPct val="75000"/>
        <a:buFont typeface="Zapf Dingbats" charset="0"/>
        <a:buChar char="❖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633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88181" y="6548125"/>
            <a:ext cx="2705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355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6BFD6B4E-3E93-C24B-A024-4C50A8910C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97111" y="6557055"/>
            <a:ext cx="27058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Arduino Programming Part 3: EAS 199A</a:t>
            </a:r>
          </a:p>
        </p:txBody>
      </p:sp>
      <p:sp>
        <p:nvSpPr>
          <p:cNvPr id="2458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2760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7E538063-ACC2-6847-843B-2D92F5F88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18109" indent="-303599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23279" indent="-455398" algn="l" rtl="0" fontAlgn="base">
        <a:spcBef>
          <a:spcPts val="492"/>
        </a:spcBef>
        <a:spcAft>
          <a:spcPct val="0"/>
        </a:spcAft>
        <a:buAutoNum type="alphaLcParenBoth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AutoNum type="romanLcParenBoth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52462" y="653919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66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B98A605E-15D6-3345-B29C-0E448EA3BA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94679"/>
            <a:ext cx="73580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150689" y="653919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88586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73BCBEC-D91B-404D-88A4-68229F8299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106040" y="6557055"/>
            <a:ext cx="13721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Soldering: EAS 199A</a:t>
            </a:r>
          </a:p>
        </p:txBody>
      </p:sp>
      <p:sp>
        <p:nvSpPr>
          <p:cNvPr id="2867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2760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EC351823-9D9C-BE42-BA99-D5D1141DD6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7881" indent="-253371" algn="l" rtl="0" fontAlgn="base">
        <a:spcBef>
          <a:spcPts val="562"/>
        </a:spcBef>
        <a:spcAft>
          <a:spcPct val="0"/>
        </a:spcAft>
        <a:buAutoNum type="arabicPeriod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AutoNum type="roman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97111" y="653919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908A3E55-BE12-384B-8C43-5235F4038A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0136" indent="-252255" algn="l" rtl="0" fontAlgn="base">
        <a:spcBef>
          <a:spcPts val="492"/>
        </a:spcBef>
        <a:spcAft>
          <a:spcPct val="0"/>
        </a:spcAft>
        <a:buClr>
          <a:srgbClr val="008040"/>
        </a:buClr>
        <a:buSzPct val="68000"/>
        <a:buFont typeface="Zapf Dingbats" charset="0"/>
        <a:buChar char="❖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75078" indent="-253371" algn="l" rtl="0" fontAlgn="base">
        <a:spcBef>
          <a:spcPts val="422"/>
        </a:spcBef>
        <a:spcAft>
          <a:spcPct val="0"/>
        </a:spcAft>
        <a:buClr>
          <a:srgbClr val="000080"/>
        </a:buClr>
        <a:buSzPct val="100000"/>
        <a:buFont typeface="Lucida Grande" charset="0"/>
        <a:buChar char="‣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8449" indent="-253371" algn="l" rtl="0" fontAlgn="base">
        <a:spcBef>
          <a:spcPts val="492"/>
        </a:spcBef>
        <a:spcAft>
          <a:spcPct val="0"/>
        </a:spcAft>
        <a:buClr>
          <a:srgbClr val="800000"/>
        </a:buClr>
        <a:buSzPct val="100000"/>
        <a:buFont typeface="Zapf Dingbats" charset="0"/>
        <a:buChar char="✴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9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97111" y="653919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51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95742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BD6CE8F-C6F5-104D-AB26-EF042BACE2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78594"/>
            <a:ext cx="73580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393031"/>
            <a:ext cx="73580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97111" y="6539195"/>
            <a:ext cx="121240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300">
                <a:solidFill>
                  <a:srgbClr val="999999"/>
                </a:solidFill>
                <a:ea typeface="ＭＳ Ｐゴシック" charset="0"/>
                <a:cs typeface="Gill Sans" charset="0"/>
              </a:rPr>
              <a:t>LWTL: DC Motor</a:t>
            </a:r>
          </a:p>
        </p:txBody>
      </p:sp>
      <p:sp>
        <p:nvSpPr>
          <p:cNvPr id="614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22531" y="6509742"/>
            <a:ext cx="241102" cy="2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999999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587C3BC0-362D-044E-95D0-481557034F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l" rtl="0" fontAlgn="base">
        <a:spcBef>
          <a:spcPts val="1125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59658" indent="-315877" algn="l" rtl="0" fontAlgn="base">
        <a:spcBef>
          <a:spcPts val="492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87356" indent="-253371" algn="l" rtl="0" fontAlgn="base">
        <a:spcBef>
          <a:spcPts val="422"/>
        </a:spcBef>
        <a:spcAft>
          <a:spcPct val="0"/>
        </a:spcAft>
        <a:buAutoNum type="alphaLcPeriod"/>
        <a:defRPr sz="1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66399" indent="-253371" algn="l" rtl="0" fontAlgn="base">
        <a:spcBef>
          <a:spcPts val="492"/>
        </a:spcBef>
        <a:spcAft>
          <a:spcPct val="0"/>
        </a:spcAft>
        <a:buAutoNum type="romanLcPeriod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380704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02162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023619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345076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666533" indent="-252255" algn="l" rtl="0" fontAlgn="base">
        <a:spcBef>
          <a:spcPts val="422"/>
        </a:spcBef>
        <a:spcAft>
          <a:spcPct val="0"/>
        </a:spcAft>
        <a:buClr>
          <a:srgbClr val="808000"/>
        </a:buClr>
        <a:buSzPct val="100000"/>
        <a:buFont typeface="Thonburi" charset="0"/>
        <a:buChar char="๏"/>
        <a:defRPr sz="1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2089547"/>
            <a:ext cx="7358063" cy="26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fontAlgn="base">
        <a:spcBef>
          <a:spcPts val="3375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5179219"/>
            <a:ext cx="7358063" cy="11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emf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732234" y="1151930"/>
            <a:ext cx="7670602" cy="2321719"/>
          </a:xfrm>
          <a:ln/>
        </p:spPr>
        <p:txBody>
          <a:bodyPr anchor="ctr"/>
          <a:lstStyle/>
          <a:p>
            <a:r>
              <a:rPr lang="en-US"/>
              <a:t>Basic DC Motor Circuits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536156"/>
            <a:ext cx="7358063" cy="1721644"/>
          </a:xfrm>
          <a:ln/>
        </p:spPr>
        <p:txBody>
          <a:bodyPr/>
          <a:lstStyle/>
          <a:p>
            <a:r>
              <a:rPr lang="en-US" dirty="0"/>
              <a:t>Living with the Lab</a:t>
            </a:r>
          </a:p>
          <a:p>
            <a:r>
              <a:rPr lang="en-US" dirty="0" smtClean="0"/>
              <a:t>Gerald Recktenwald</a:t>
            </a:r>
            <a:endParaRPr lang="en-US" dirty="0"/>
          </a:p>
          <a:p>
            <a:r>
              <a:rPr lang="en-US" dirty="0" smtClean="0"/>
              <a:t>Portland State University</a:t>
            </a:r>
          </a:p>
          <a:p>
            <a:r>
              <a:rPr lang="en-US" dirty="0" err="1" smtClean="0"/>
              <a:t>gerry@</a:t>
            </a:r>
            <a:r>
              <a:rPr lang="en-US" dirty="0" err="1" smtClean="0"/>
              <a:t>pdx.edu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F7604-21A0-DD48-B72E-83A281442967}" type="slidenum">
              <a:rPr lang="en-US"/>
              <a:pPr/>
              <a:t>10</a:t>
            </a:fld>
            <a:endParaRPr lang="en-US"/>
          </a:p>
        </p:txBody>
      </p:sp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Controlling DC Motor Speed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93031"/>
            <a:ext cx="7536656" cy="4572000"/>
          </a:xfrm>
          <a:ln/>
        </p:spPr>
        <p:txBody>
          <a:bodyPr/>
          <a:lstStyle/>
          <a:p>
            <a:r>
              <a:rPr lang="en-US" dirty="0"/>
              <a:t>The voltage supplied to a DC motor controls its speed</a:t>
            </a:r>
          </a:p>
          <a:p>
            <a:endParaRPr lang="en-US" dirty="0"/>
          </a:p>
          <a:p>
            <a:r>
              <a:rPr lang="en-US" dirty="0"/>
              <a:t>Arduino cannot supply variable DC output</a:t>
            </a:r>
          </a:p>
          <a:p>
            <a:pPr marL="555853" lvl="1"/>
            <a:r>
              <a:rPr lang="en-US" dirty="0"/>
              <a:t>Arduino lacks a true analog output</a:t>
            </a:r>
          </a:p>
          <a:p>
            <a:pPr marL="555853" lvl="1"/>
            <a:r>
              <a:rPr lang="en-US" dirty="0"/>
              <a:t>Use Pulse-width modulation (PWM) to simulate a variable DC supply voltage</a:t>
            </a:r>
          </a:p>
          <a:p>
            <a:pPr marL="555853" lvl="1"/>
            <a:r>
              <a:rPr lang="en-US" dirty="0"/>
              <a:t>PWM is a common technique for supplying variable power levels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slow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electrical devices such as resistive loads, LEDs, and DC motors</a:t>
            </a:r>
          </a:p>
          <a:p>
            <a:pPr marL="555853" lvl="1"/>
            <a:r>
              <a:rPr lang="en-US" dirty="0"/>
              <a:t>Arduino Uno has 6 PWM pins:  Digital I/O pins 3, 5, 6, 9,10, and 11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27006-56FB-3E44-A889-69DB6D741994}" type="slidenum">
              <a:rPr lang="en-US"/>
              <a:pPr/>
              <a:t>11</a:t>
            </a:fld>
            <a:endParaRPr lang="en-US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2536031"/>
            <a:ext cx="5634633" cy="38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Arduno Uno has 6 PWM pins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Look for the ~ prefix on the digital pin label, e.g. ~3</a:t>
            </a:r>
          </a:p>
        </p:txBody>
      </p:sp>
      <p:sp>
        <p:nvSpPr>
          <p:cNvPr id="39940" name="Oval 4"/>
          <p:cNvSpPr>
            <a:spLocks/>
          </p:cNvSpPr>
          <p:nvPr/>
        </p:nvSpPr>
        <p:spPr bwMode="auto">
          <a:xfrm>
            <a:off x="5670352" y="2562821"/>
            <a:ext cx="589359" cy="589359"/>
          </a:xfrm>
          <a:prstGeom prst="ellips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rot="10800000" flipH="1">
            <a:off x="5965031" y="1982390"/>
            <a:ext cx="0" cy="553641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36C82-E97E-CB48-9197-A1D657202F8D}" type="slidenum">
              <a:rPr lang="en-US"/>
              <a:pPr/>
              <a:t>12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PWM: Pulsed with modulation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93031"/>
            <a:ext cx="7358063" cy="5116711"/>
          </a:xfrm>
          <a:ln/>
        </p:spPr>
        <p:txBody>
          <a:bodyPr/>
          <a:lstStyle/>
          <a:p>
            <a:r>
              <a:rPr lang="en-US" dirty="0"/>
              <a:t>PWM simulates DC voltage control for </a:t>
            </a:r>
            <a:r>
              <a:rPr lang="en-US" i="1" dirty="0"/>
              <a:t>slow</a:t>
            </a:r>
            <a:r>
              <a:rPr lang="en-US" dirty="0"/>
              <a:t> loads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effective voltage is</a:t>
            </a:r>
          </a:p>
          <a:p>
            <a:r>
              <a:rPr lang="en-US" dirty="0"/>
              <a:t> </a:t>
            </a:r>
            <a:r>
              <a:rPr lang="en-US" dirty="0" smtClean="0"/>
              <a:t>      is </a:t>
            </a:r>
            <a:r>
              <a:rPr lang="en-US" dirty="0"/>
              <a:t>called the duty cycle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9" y="4500563"/>
            <a:ext cx="1571625" cy="7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2" y="5036344"/>
            <a:ext cx="383977" cy="7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WM_pulse_nomenclatu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06" y="2464594"/>
            <a:ext cx="4858151" cy="16073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F32C-A40F-0740-B90A-32CAF1C961BC}" type="slidenum">
              <a:rPr lang="en-US"/>
              <a:pPr/>
              <a:t>13</a:t>
            </a:fld>
            <a:endParaRPr lang="en-US"/>
          </a:p>
        </p:txBody>
      </p:sp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Arduino PWM commands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93031"/>
            <a:ext cx="7358063" cy="5250656"/>
          </a:xfrm>
          <a:ln/>
        </p:spPr>
        <p:txBody>
          <a:bodyPr/>
          <a:lstStyle/>
          <a:p>
            <a:r>
              <a:rPr lang="en-US" dirty="0"/>
              <a:t>Configure the output pin: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 the duty 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81"/>
              </a:spcBef>
            </a:pPr>
            <a:r>
              <a:rPr lang="en-US" dirty="0" smtClean="0"/>
              <a:t>The </a:t>
            </a:r>
            <a:r>
              <a:rPr lang="en-US" dirty="0"/>
              <a:t>duty cycle is an 8 bit value:</a:t>
            </a:r>
          </a:p>
          <a:p>
            <a:r>
              <a:rPr lang="en-US" dirty="0">
                <a:cs typeface="Lucida Grande" charset="0"/>
              </a:rPr>
              <a:t>0 ≤ </a:t>
            </a:r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duty_cycle</a:t>
            </a:r>
            <a:r>
              <a:rPr lang="en-US" dirty="0">
                <a:cs typeface="Lucida Grande" charset="0"/>
              </a:rPr>
              <a:t> ≤255</a:t>
            </a:r>
            <a:endParaRPr lang="en-US" dirty="0"/>
          </a:p>
          <a:p>
            <a:endParaRPr lang="en-US" dirty="0"/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1475631" y="2062758"/>
            <a:ext cx="6929438" cy="136624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PWM_pin</a:t>
            </a:r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... ;        //  one of 3, 5, 6, 9, 10, 11</a:t>
            </a:r>
          </a:p>
          <a:p>
            <a:pPr algn="l"/>
            <a:endParaRPr lang="en-US" sz="17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setup() {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</a:t>
            </a:r>
            <a:r>
              <a:rPr lang="en-US" sz="17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pinMode</a:t>
            </a:r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 </a:t>
            </a:r>
            <a:r>
              <a:rPr lang="en-US" sz="17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PWM_pin</a:t>
            </a:r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OUTPUT);</a:t>
            </a:r>
          </a:p>
          <a:p>
            <a:pPr algn="l"/>
            <a:r>
              <a:rPr lang="en-US" sz="17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1475631" y="3955852"/>
            <a:ext cx="6929438" cy="136624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7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loop() {</a:t>
            </a:r>
          </a:p>
          <a:p>
            <a:pPr algn="l"/>
            <a:r>
              <a:rPr lang="en-US" sz="17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int duty_cycle = 150;     //  between 0 and 255</a:t>
            </a:r>
          </a:p>
          <a:p>
            <a:pPr algn="l"/>
            <a:endParaRPr lang="en-US" sz="170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/>
            <a:r>
              <a:rPr lang="en-US" sz="17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analogWrite( PWM_pin, duty_cycle );</a:t>
            </a:r>
          </a:p>
          <a:p>
            <a:pPr algn="l"/>
            <a:r>
              <a:rPr lang="en-US" sz="170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1340570" y="3170039"/>
            <a:ext cx="632221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Using a transistor to switch the load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78CD-A75A-054C-81CF-9C6F0E398436}" type="slidenum">
              <a:rPr lang="en-US"/>
              <a:pPr/>
              <a:t>15</a:t>
            </a:fld>
            <a:endParaRPr lang="en-US"/>
          </a:p>
        </p:txBody>
      </p:sp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Transistor as the switching device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3599"/>
            <a:r>
              <a:rPr lang="en-US"/>
              <a:t>Each Arduino output channels has a 40 mA limit</a:t>
            </a:r>
          </a:p>
          <a:p>
            <a:pPr marL="303599"/>
            <a:r>
              <a:rPr lang="en-US"/>
              <a:t>The maximum current draw for an Arduino is 200 mA</a:t>
            </a:r>
          </a:p>
          <a:p>
            <a:pPr marL="303599"/>
            <a:r>
              <a:rPr lang="en-US"/>
              <a:t>Use Arduino as the brain</a:t>
            </a:r>
          </a:p>
          <a:p>
            <a:pPr marL="303599"/>
            <a:r>
              <a:rPr lang="en-US"/>
              <a:t>Let another switching element be the brawn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44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19" y="53578"/>
            <a:ext cx="5299364" cy="68580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E3416-121C-FF40-BD76-38BE71AD31A2}" type="slidenum">
              <a:rPr lang="en-US"/>
              <a:pPr/>
              <a:t>16</a:t>
            </a:fld>
            <a:endParaRPr lang="en-US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285750" y="-71437"/>
            <a:ext cx="4179094" cy="2018109"/>
          </a:xfrm>
          <a:ln/>
        </p:spPr>
        <p:txBody>
          <a:bodyPr/>
          <a:lstStyle/>
          <a:p>
            <a:pPr algn="l"/>
            <a:r>
              <a:rPr lang="en-US"/>
              <a:t>Use an NPN Transistor as a switch</a:t>
            </a: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4813101" y="2705696"/>
            <a:ext cx="2268141" cy="330398"/>
          </a:xfrm>
          <a:prstGeom prst="roundRect">
            <a:avLst>
              <a:gd name="adj" fmla="val 4053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410765" y="3424535"/>
            <a:ext cx="39290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>
                <a:solidFill>
                  <a:schemeClr val="tx1"/>
                </a:solidFill>
                <a:ea typeface="ＭＳ Ｐゴシック" charset="0"/>
                <a:cs typeface="Gill Sans" charset="0"/>
              </a:rPr>
              <a:t>This device is designed for use as a medium power amplifier and switch requiring collector currents up to 500 mA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929063" y="2893219"/>
            <a:ext cx="857250" cy="53578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4226-4A45-8349-9F53-D68BF2F504C6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Electronic components in the fan kit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87" y="1509117"/>
            <a:ext cx="7037710" cy="488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/>
          </p:cNvSpPr>
          <p:nvPr/>
        </p:nvSpPr>
        <p:spPr bwMode="auto">
          <a:xfrm>
            <a:off x="4425017" y="1532781"/>
            <a:ext cx="1695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Transistor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 flipH="1">
            <a:off x="3881066" y="1939975"/>
            <a:ext cx="579313" cy="476622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4583417" y="2327523"/>
            <a:ext cx="1005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Diode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rot="10800000" flipH="1">
            <a:off x="4568652" y="2815084"/>
            <a:ext cx="85948" cy="682005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5676605" y="5297021"/>
            <a:ext cx="2628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220 </a:t>
            </a:r>
            <a:r>
              <a:rPr lang="en-US" dirty="0" err="1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Ω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or 330 </a:t>
            </a:r>
            <a:r>
              <a:rPr lang="en-US" dirty="0" err="1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Ω</a:t>
            </a:r>
            <a:endParaRPr lang="en-US" dirty="0" smtClean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resistor</a:t>
            </a:r>
            <a:endParaRPr lang="en-US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943823" y="4720456"/>
            <a:ext cx="449833" cy="517922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B09-BDE5-0B4A-91AD-6DD844D95988}" type="slidenum">
              <a:rPr lang="en-US"/>
              <a:pPr/>
              <a:t>18</a:t>
            </a:fld>
            <a:endParaRPr lang="en-US"/>
          </a:p>
        </p:txBody>
      </p:sp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Replace the Switch with a Transistor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 transistor allows on/off control to be automated and it allows switching of more current than an Arduino digital pin can supply.</a:t>
            </a:r>
          </a:p>
        </p:txBody>
      </p:sp>
      <p:pic>
        <p:nvPicPr>
          <p:cNvPr id="2" name="Picture 1" descr="DC_fan_motor_circui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3107532"/>
            <a:ext cx="4232672" cy="2787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6031" y="6322219"/>
            <a:ext cx="4875609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/>
              <a:t>Pin 9 or another PWM pin drives the transistor base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CDD43-F4C2-FD40-B5BD-71024DDF7FE1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Alternative locations for the transistor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Moving the transistor (and any switch) between the power supply and the motor adds a bit of safety by tying the motor to ground when the system is idle</a:t>
            </a:r>
          </a:p>
        </p:txBody>
      </p:sp>
      <p:pic>
        <p:nvPicPr>
          <p:cNvPr id="2" name="Picture 1" descr="DC_fan_motor_circuit_a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47" y="3321844"/>
            <a:ext cx="5924640" cy="27324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327E-311E-9D47-BD1B-E7D169A7E4B2}" type="slidenum">
              <a:rPr lang="en-US"/>
              <a:pPr/>
              <a:t>2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DC Motor Learning Objectives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3599"/>
            <a:r>
              <a:rPr lang="en-US"/>
              <a:t>Explain the role of a snubber diode</a:t>
            </a:r>
          </a:p>
          <a:p>
            <a:pPr marL="303599"/>
            <a:r>
              <a:rPr lang="en-US"/>
              <a:t>Describe how PWM controls DC motor speed</a:t>
            </a:r>
          </a:p>
          <a:p>
            <a:pPr marL="303599"/>
            <a:r>
              <a:rPr lang="en-US"/>
              <a:t>Implement a transistor circuit and Arduino program for PWM control of the DC motor</a:t>
            </a:r>
          </a:p>
          <a:p>
            <a:pPr marL="303599"/>
            <a:r>
              <a:rPr lang="en-US"/>
              <a:t>Use a potentiometer as input to a program that controls fan speed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DFE14-CBED-7449-82A8-1B4ECCD082B5}" type="slidenum">
              <a:rPr lang="en-US"/>
              <a:pPr/>
              <a:t>20</a:t>
            </a:fld>
            <a:endParaRPr lang="en-US"/>
          </a:p>
        </p:txBody>
      </p:sp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Diode and transistor orientation</a:t>
            </a:r>
          </a:p>
        </p:txBody>
      </p:sp>
      <p:pic>
        <p:nvPicPr>
          <p:cNvPr id="2" name="Picture 1" descr="DC_motor_circuit_with_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1875234"/>
            <a:ext cx="6134210" cy="38844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1722A-3F4A-EA42-AFEC-87CE1F3A790F}" type="slidenum">
              <a:rPr lang="en-US"/>
              <a:pPr/>
              <a:t>21</a:t>
            </a:fld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2536031"/>
            <a:ext cx="5634633" cy="38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Arduno Uno has 5 PWM pins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Look for the ~ prefix on the digital pin label, e.g. ~3</a:t>
            </a:r>
          </a:p>
        </p:txBody>
      </p:sp>
      <p:sp>
        <p:nvSpPr>
          <p:cNvPr id="50180" name="Oval 4"/>
          <p:cNvSpPr>
            <a:spLocks/>
          </p:cNvSpPr>
          <p:nvPr/>
        </p:nvSpPr>
        <p:spPr bwMode="auto">
          <a:xfrm>
            <a:off x="5670352" y="2562821"/>
            <a:ext cx="589359" cy="589359"/>
          </a:xfrm>
          <a:prstGeom prst="ellipse">
            <a:avLst/>
          </a:prstGeom>
          <a:noFill/>
          <a:ln w="762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rot="10800000" flipH="1">
            <a:off x="5965031" y="1982390"/>
            <a:ext cx="0" cy="553641"/>
          </a:xfrm>
          <a:prstGeom prst="line">
            <a:avLst/>
          </a:prstGeom>
          <a:noFill/>
          <a:ln w="635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9217-D50E-3541-8834-B0CDA85B1948}" type="slidenum">
              <a:rPr lang="en-US"/>
              <a:pPr/>
              <a:t>22</a:t>
            </a:fld>
            <a:endParaRPr lang="en-US"/>
          </a:p>
        </p:txBody>
      </p:sp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DC Motor Circuit on tiny breadboard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26" y="1169789"/>
            <a:ext cx="6670477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24AF0-831C-3642-8F94-F664DCCCA7F2}" type="slidenum">
              <a:rPr lang="en-US"/>
              <a:pPr/>
              <a:t>23</a:t>
            </a:fld>
            <a:endParaRPr lang="en-US"/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+5V connections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1375172"/>
            <a:ext cx="6670477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C5B5A-8DE6-1D4B-9208-F6057B001C98}" type="slidenum">
              <a:rPr lang="en-US"/>
              <a:pPr/>
              <a:t>24</a:t>
            </a:fld>
            <a:endParaRPr lang="en-US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902773" cy="964406"/>
          </a:xfrm>
          <a:ln/>
        </p:spPr>
        <p:txBody>
          <a:bodyPr/>
          <a:lstStyle/>
          <a:p>
            <a:r>
              <a:rPr lang="en-US"/>
              <a:t>PWM signal is connected to transistor base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26" y="1169789"/>
            <a:ext cx="6670477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A3E28-DE82-A644-8B7E-7BA1F2158146}" type="slidenum">
              <a:rPr lang="en-US"/>
              <a:pPr/>
              <a:t>25</a:t>
            </a:fld>
            <a:endParaRPr lang="en-US"/>
          </a:p>
        </p:txBody>
      </p:sp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Arduino program to spin the DC Motor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687" y="2089547"/>
            <a:ext cx="7929563" cy="3429000"/>
          </a:xfrm>
          <a:solidFill>
            <a:schemeClr val="accent1"/>
          </a:solidFill>
          <a:ln/>
        </p:spPr>
        <p:txBody>
          <a:bodyPr lIns="0" tIns="0" rIns="0" bIns="0"/>
          <a:lstStyle/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//  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spin_DC_motor.ino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 Use PWM to control DC motor speed</a:t>
            </a:r>
          </a:p>
          <a:p>
            <a:pPr>
              <a:spcBef>
                <a:spcPts val="0"/>
              </a:spcBef>
            </a:pP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int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= 3;   // Pin 3 has PWM, connected it to the DC motor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latin typeface="Courier" charset="0"/>
              <a:cs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void setup()</a:t>
            </a:r>
            <a:r>
              <a:rPr lang="en-US" sz="1500" dirty="0">
                <a:latin typeface="Courier" charset="0"/>
                <a:sym typeface="Courier" charset="0"/>
              </a:rPr>
              <a:t> 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{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pinMode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, OUTPUT);     // Set motor pin to output mode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}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latin typeface="Courier" charset="0"/>
              <a:cs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void loop()</a:t>
            </a:r>
            <a:r>
              <a:rPr lang="en-US" sz="1500" dirty="0">
                <a:latin typeface="Courier" charset="0"/>
                <a:sym typeface="Courier" charset="0"/>
              </a:rPr>
              <a:t>  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{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analogWrite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, 150);   // Motor at 150/255 of full speed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 delay(1000);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analogWrite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5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, 250);   // Motor at 250/255 of full speed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   delay(1000);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ourier" charset="0"/>
                <a:cs typeface="Courier" charset="0"/>
                <a:sym typeface="Courier" charset="0"/>
              </a:rPr>
              <a:t>}</a:t>
            </a:r>
            <a:endParaRPr lang="en-US" sz="15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latin typeface="Courier" charset="0"/>
              <a:sym typeface="Courier" charset="0"/>
            </a:endParaRP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544711" y="1223367"/>
            <a:ext cx="517921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Code is in spin_DC_motor.ino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/>
          </p:cNvSpPr>
          <p:nvPr/>
        </p:nvSpPr>
        <p:spPr bwMode="auto">
          <a:xfrm>
            <a:off x="769070" y="3170039"/>
            <a:ext cx="7593583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User input to control fan speed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06C85-7556-A246-9D45-11095A4A6F77}" type="slidenum">
              <a:rPr lang="en-US"/>
              <a:pPr/>
              <a:t>27</a:t>
            </a:fld>
            <a:endParaRPr lang="en-US"/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544711" y="178594"/>
            <a:ext cx="8054578" cy="857250"/>
          </a:xfrm>
          <a:ln/>
        </p:spPr>
        <p:txBody>
          <a:bodyPr/>
          <a:lstStyle/>
          <a:p>
            <a:r>
              <a:rPr lang="en-US"/>
              <a:t>Adjust fan speed with potentiometer input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57313"/>
            <a:ext cx="7358063" cy="4572000"/>
          </a:xfrm>
          <a:ln/>
        </p:spPr>
        <p:txBody>
          <a:bodyPr/>
          <a:lstStyle/>
          <a:p>
            <a:r>
              <a:rPr lang="en-US"/>
              <a:t>Use the potentiometer circuit from the earlier analog input exercise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2794992"/>
            <a:ext cx="3062883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2794992"/>
            <a:ext cx="2669977" cy="31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B3930-CC0E-C44E-BF59-F1C389BBFF89}" type="slidenum">
              <a:rPr lang="en-US"/>
              <a:pPr/>
              <a:t>28</a:t>
            </a:fld>
            <a:endParaRPr lang="en-US"/>
          </a:p>
        </p:txBody>
      </p:sp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Adjust fan speed with potentiometer input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28812"/>
            <a:ext cx="7929563" cy="4580930"/>
          </a:xfrm>
          <a:solidFill>
            <a:schemeClr val="accent1"/>
          </a:solidFill>
          <a:ln/>
        </p:spPr>
        <p:txBody>
          <a:bodyPr lIns="0" tIns="0" rIns="0" bIns="0"/>
          <a:lstStyle/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//  File: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DC_motor_speed_control.pde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//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//  Use potentiometer input to set the speed of a DC motor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//  Output to the motor is PWM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int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= 3;   // pin connected to the DC motor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int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potPin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= 1;     // analog input connected to the potentiometer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void setup()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{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pinMode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, OUTPUT);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}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void loop()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{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int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PWMoutput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,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potReading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;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 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potReading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=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analogRead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potPin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);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PWMoutput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= map(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potReading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, 0, 1023, 0, 255 );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  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analogWrite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, </a:t>
            </a:r>
            <a:r>
              <a:rPr lang="en-US" sz="1400" dirty="0" err="1">
                <a:latin typeface="Courier" charset="0"/>
                <a:cs typeface="Courier" charset="0"/>
                <a:sym typeface="Courier" charset="0"/>
              </a:rPr>
              <a:t>PWMoutput</a:t>
            </a: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);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Courier" charset="0"/>
                <a:cs typeface="Courier" charset="0"/>
                <a:sym typeface="Courier" charset="0"/>
              </a:rPr>
              <a:t>}</a:t>
            </a:r>
            <a:endParaRPr lang="en-US" sz="1400" dirty="0">
              <a:latin typeface="Courier" charset="0"/>
              <a:sym typeface="Courier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Courier" charset="0"/>
              <a:sym typeface="Courier" charset="0"/>
            </a:endParaRP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544711" y="1223367"/>
            <a:ext cx="7608094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Code is in DC_motor_speed_control.ino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EADB-A1BB-B44F-A86B-ED0D63661B7D}" type="slidenum">
              <a:rPr lang="en-US"/>
              <a:pPr/>
              <a:t>29</a:t>
            </a:fld>
            <a:endParaRPr lang="en-US"/>
          </a:p>
        </p:txBody>
      </p:sp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Adjust fan speed with potentiometer input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429000"/>
            <a:ext cx="7358063" cy="2687836"/>
          </a:xfrm>
          <a:ln/>
        </p:spPr>
        <p:txBody>
          <a:bodyPr/>
          <a:lstStyle/>
          <a:p>
            <a:r>
              <a:rPr lang="en-US" dirty="0"/>
              <a:t>Each time through the loop:</a:t>
            </a:r>
          </a:p>
          <a:p>
            <a:pPr marL="555853" lvl="1"/>
            <a:r>
              <a:rPr lang="en-US" dirty="0"/>
              <a:t>Read the voltage at the potentiometer wiper</a:t>
            </a:r>
          </a:p>
          <a:p>
            <a:pPr lvl="2"/>
            <a:r>
              <a:rPr lang="en-US" dirty="0">
                <a:cs typeface="Lucida Grande" charset="0"/>
              </a:rPr>
              <a:t>Input value is a 10-bit integer:  0 ≤ </a:t>
            </a:r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potReading</a:t>
            </a:r>
            <a:r>
              <a:rPr lang="en-US" dirty="0">
                <a:cs typeface="Lucida Grande" charset="0"/>
              </a:rPr>
              <a:t> ≤ 1023</a:t>
            </a:r>
            <a:endParaRPr lang="en-US" dirty="0"/>
          </a:p>
          <a:p>
            <a:pPr marL="555853" lvl="1"/>
            <a:r>
              <a:rPr lang="en-US" dirty="0"/>
              <a:t>Scale the 10-bit value (max 1023) to an 8-bit value (max 255)</a:t>
            </a:r>
          </a:p>
          <a:p>
            <a:pPr lvl="2"/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PWMoutput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 = map( </a:t>
            </a:r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potReading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, 0, 1023, 0, 255 );</a:t>
            </a:r>
            <a:endParaRPr lang="en-US" dirty="0">
              <a:latin typeface="Courier" charset="0"/>
              <a:sym typeface="Courier" charset="0"/>
            </a:endParaRPr>
          </a:p>
          <a:p>
            <a:pPr lvl="2"/>
            <a:endParaRPr lang="en-US" dirty="0">
              <a:latin typeface="Courier" charset="0"/>
              <a:sym typeface="Courier" charset="0"/>
            </a:endParaRPr>
          </a:p>
          <a:p>
            <a:pPr marL="555853" lvl="1"/>
            <a:r>
              <a:rPr lang="en-US" dirty="0"/>
              <a:t>Update the PWM signal</a:t>
            </a:r>
          </a:p>
          <a:p>
            <a:pPr lvl="2"/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analogWrite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(</a:t>
            </a:r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motorPin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, </a:t>
            </a:r>
            <a:r>
              <a:rPr lang="en-US" dirty="0" err="1">
                <a:latin typeface="Courier" charset="0"/>
                <a:cs typeface="Courier" charset="0"/>
                <a:sym typeface="Courier" charset="0"/>
              </a:rPr>
              <a:t>PWMoutput</a:t>
            </a:r>
            <a:r>
              <a:rPr lang="en-US" dirty="0">
                <a:latin typeface="Courier" charset="0"/>
                <a:cs typeface="Courier" charset="0"/>
                <a:sym typeface="Courier" charset="0"/>
              </a:rPr>
              <a:t>);</a:t>
            </a:r>
            <a:endParaRPr lang="en-US" dirty="0">
              <a:latin typeface="Courier" charset="0"/>
              <a:sym typeface="Courier" charset="0"/>
            </a:endParaRP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892969" y="1285875"/>
            <a:ext cx="7929563" cy="17502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void loop() {</a:t>
            </a:r>
          </a:p>
          <a:p>
            <a:pPr algn="l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int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PWMoutput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potReading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;</a:t>
            </a:r>
          </a:p>
          <a:p>
            <a:pPr algn="l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  <a:latin typeface="Courier" charset="0"/>
              <a:ea typeface="ＭＳ Ｐゴシック" charset="0"/>
              <a:cs typeface="Courier" charset="0"/>
              <a:sym typeface="Courier" charset="0"/>
            </a:endParaRPr>
          </a:p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potReading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analogRead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potPin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);</a:t>
            </a:r>
          </a:p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PWMoutput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= map(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potReading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0, 1023, 0, 255 );</a:t>
            </a:r>
          </a:p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  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analogWrite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(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motorPin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PWMoutput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);</a:t>
            </a:r>
          </a:p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  <a:latin typeface="Courier" charset="0"/>
                <a:ea typeface="ＭＳ Ｐゴシック" charset="0"/>
                <a:cs typeface="Courier" charset="0"/>
                <a:sym typeface="Courier" charset="0"/>
              </a:rPr>
              <a:t>}</a:t>
            </a:r>
          </a:p>
        </p:txBody>
      </p:sp>
      <p:sp>
        <p:nvSpPr>
          <p:cNvPr id="58372" name="Freeform 4"/>
          <p:cNvSpPr>
            <a:spLocks/>
          </p:cNvSpPr>
          <p:nvPr/>
        </p:nvSpPr>
        <p:spPr bwMode="auto">
          <a:xfrm>
            <a:off x="6715125" y="5152429"/>
            <a:ext cx="750094" cy="98227"/>
          </a:xfrm>
          <a:custGeom>
            <a:avLst/>
            <a:gdLst>
              <a:gd name="T0" fmla="*/ 0 w 21600"/>
              <a:gd name="T1" fmla="*/ 864 h 21600"/>
              <a:gd name="T2" fmla="*/ 0 w 21600"/>
              <a:gd name="T3" fmla="*/ 21600 h 21600"/>
              <a:gd name="T4" fmla="*/ 21600 w 21600"/>
              <a:gd name="T5" fmla="*/ 20736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864"/>
                </a:moveTo>
                <a:lnTo>
                  <a:pt x="0" y="21600"/>
                </a:lnTo>
                <a:lnTo>
                  <a:pt x="21600" y="20736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3" name="Freeform 5"/>
          <p:cNvSpPr>
            <a:spLocks/>
          </p:cNvSpPr>
          <p:nvPr/>
        </p:nvSpPr>
        <p:spPr bwMode="auto">
          <a:xfrm>
            <a:off x="5536406" y="5152429"/>
            <a:ext cx="1017984" cy="98227"/>
          </a:xfrm>
          <a:custGeom>
            <a:avLst/>
            <a:gdLst>
              <a:gd name="T0" fmla="*/ 0 w 21600"/>
              <a:gd name="T1" fmla="*/ 864 h 21600"/>
              <a:gd name="T2" fmla="*/ 0 w 21600"/>
              <a:gd name="T3" fmla="*/ 21600 h 21600"/>
              <a:gd name="T4" fmla="*/ 21600 w 21600"/>
              <a:gd name="T5" fmla="*/ 20736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864"/>
                </a:moveTo>
                <a:lnTo>
                  <a:pt x="0" y="21600"/>
                </a:lnTo>
                <a:lnTo>
                  <a:pt x="21600" y="20736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5746068" y="5215800"/>
            <a:ext cx="769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range for</a:t>
            </a:r>
          </a:p>
          <a:p>
            <a:r>
              <a:rPr lang="en-US" sz="13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potReading</a:t>
            </a:r>
            <a:endParaRPr lang="en-US" sz="13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6781378" y="5215800"/>
            <a:ext cx="841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range for</a:t>
            </a:r>
          </a:p>
          <a:p>
            <a:r>
              <a:rPr lang="en-US" sz="1300" dirty="0" err="1">
                <a:solidFill>
                  <a:schemeClr val="tx1"/>
                </a:solidFill>
                <a:ea typeface="ＭＳ Ｐゴシック" charset="0"/>
                <a:cs typeface="Gill Sans" charset="0"/>
              </a:rPr>
              <a:t>PWMoutput</a:t>
            </a:r>
            <a:endParaRPr lang="en-US" sz="13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2033736" y="2951262"/>
            <a:ext cx="5063133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What is a snubber diode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and why should I care?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DFBF-A64D-704F-A967-13D84CC572BD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732234" y="178594"/>
            <a:ext cx="7750969" cy="982266"/>
          </a:xfrm>
          <a:ln/>
        </p:spPr>
        <p:txBody>
          <a:bodyPr/>
          <a:lstStyle/>
          <a:p>
            <a:r>
              <a:rPr lang="en-US"/>
              <a:t>Simplest DC Motor Circuit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03734"/>
            <a:ext cx="7358063" cy="687586"/>
          </a:xfrm>
          <a:ln/>
        </p:spPr>
        <p:txBody>
          <a:bodyPr/>
          <a:lstStyle/>
          <a:p>
            <a:r>
              <a:rPr lang="en-US" dirty="0"/>
              <a:t>Connect the motor to a DC power supply</a:t>
            </a:r>
          </a:p>
        </p:txBody>
      </p:sp>
      <p:pic>
        <p:nvPicPr>
          <p:cNvPr id="2" name="Picture 1" descr="DC_motor_circuit_with_switch_op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94" y="3161109"/>
            <a:ext cx="1714500" cy="2794870"/>
          </a:xfrm>
          <a:prstGeom prst="rect">
            <a:avLst/>
          </a:prstGeom>
        </p:spPr>
      </p:pic>
      <p:pic>
        <p:nvPicPr>
          <p:cNvPr id="3" name="Picture 2" descr="DC_motor_circuit_with_switch_clos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6" y="3161109"/>
            <a:ext cx="1714500" cy="2794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625" y="2518172"/>
            <a:ext cx="2411016" cy="41117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/>
              <a:t>Switch open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1359" y="2518172"/>
            <a:ext cx="2411016" cy="41117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/>
              <a:t>Switch closed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FF74-229E-3D4F-9141-4835054D66AA}" type="slidenum">
              <a:rPr lang="en-US"/>
              <a:pPr/>
              <a:t>5</a:t>
            </a:fld>
            <a:endParaRPr 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Current continues after switch is opened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Opening the switch does not immediately stop current in the motor windings.</a:t>
            </a:r>
          </a:p>
        </p:txBody>
      </p:sp>
      <p:pic>
        <p:nvPicPr>
          <p:cNvPr id="2" name="Picture 1" descr="DC_motor_circuit_with_switch_open_sudden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3000375"/>
            <a:ext cx="5295080" cy="26699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BE3EE-02EB-D24B-8B69-B92D08F1335D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Reverse current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03734"/>
            <a:ext cx="7536656" cy="4661297"/>
          </a:xfrm>
          <a:ln/>
        </p:spPr>
        <p:txBody>
          <a:bodyPr/>
          <a:lstStyle/>
          <a:p>
            <a:r>
              <a:rPr lang="en-US"/>
              <a:t>Charge build-up can cause damage</a:t>
            </a:r>
          </a:p>
        </p:txBody>
      </p:sp>
      <p:pic>
        <p:nvPicPr>
          <p:cNvPr id="2" name="Picture 1" descr="DC_motor_circuit_with_switch_open_da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2625328"/>
            <a:ext cx="5381902" cy="30450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44AFB-9569-3044-A318-0D922E862EF6}" type="slidenum">
              <a:rPr lang="en-US"/>
              <a:pPr/>
              <a:t>7</a:t>
            </a:fld>
            <a:endParaRPr 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Motor Model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303734"/>
            <a:ext cx="7358063" cy="2125266"/>
          </a:xfrm>
          <a:ln/>
        </p:spPr>
        <p:txBody>
          <a:bodyPr/>
          <a:lstStyle/>
          <a:p>
            <a:r>
              <a:rPr lang="en-US" dirty="0"/>
              <a:t>Simple model of a DC motor:</a:t>
            </a:r>
          </a:p>
          <a:p>
            <a:pPr marL="505626" lvl="1" indent="-253371"/>
            <a:r>
              <a:rPr lang="en-US" dirty="0"/>
              <a:t>Windings have inductance and resistance</a:t>
            </a:r>
          </a:p>
          <a:p>
            <a:pPr marL="505626" lvl="1" indent="-253371"/>
            <a:r>
              <a:rPr lang="en-US" dirty="0"/>
              <a:t>Inductor stores electrical energy in the windings</a:t>
            </a:r>
          </a:p>
          <a:p>
            <a:pPr marL="505626" lvl="1" indent="-253371"/>
            <a:r>
              <a:rPr lang="en-US" dirty="0"/>
              <a:t>We need to provide a way to safely dissipate electrical energy when the switch is opened</a:t>
            </a:r>
          </a:p>
        </p:txBody>
      </p:sp>
      <p:pic>
        <p:nvPicPr>
          <p:cNvPr id="4" name="Picture 3" descr="DC_motor_circuit_with_switch_closed_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84" y="3643312"/>
            <a:ext cx="1722154" cy="2411016"/>
          </a:xfrm>
          <a:prstGeom prst="rect">
            <a:avLst/>
          </a:prstGeom>
        </p:spPr>
      </p:pic>
      <p:pic>
        <p:nvPicPr>
          <p:cNvPr id="5" name="Picture 4" descr="DC_motor_circuit_with_switch_open_mod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44" y="3643312"/>
            <a:ext cx="1722154" cy="2411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ED230-FA7F-9C44-8008-5EC36BA88940}" type="slidenum">
              <a:rPr lang="en-US"/>
              <a:pPr/>
              <a:t>8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Flyback diode or snubber diode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Adding a diode in parallel with the motor provides a path for dissipation of stored energy when the switch is opened</a:t>
            </a:r>
          </a:p>
        </p:txBody>
      </p:sp>
      <p:pic>
        <p:nvPicPr>
          <p:cNvPr id="2" name="Picture 1" descr="DC_motor_circuit_with_switch_flyback_work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2" y="3000375"/>
            <a:ext cx="5785537" cy="26789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/>
          </p:cNvSpPr>
          <p:nvPr/>
        </p:nvSpPr>
        <p:spPr bwMode="auto">
          <a:xfrm>
            <a:off x="2033736" y="2951262"/>
            <a:ext cx="5063133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Pulse-width modulation (PWM)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for DC motor speed control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title above">
  <a:themeElements>
    <a:clrScheme name="Photo title abov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first list numbered others with bullets">
  <a:themeElements>
    <a:clrScheme name="Title, first list numbered others with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first list numbered others with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first list numbered others with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numbered lists">
  <a:themeElements>
    <a:clrScheme name="Title &amp; numbered lis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No First Bullet">
  <a:themeElements>
    <a:clrScheme name="Title &amp;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no first bullet copy">
  <a:themeElements>
    <a:clrScheme name="Title &amp; Bullets no first bulle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number points">
  <a:themeElements>
    <a:clrScheme name="Title &amp; number poin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 poin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copy 1">
  <a:themeElements>
    <a:clrScheme name="Title &amp; Bullets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no first bullet copy 1">
  <a:themeElements>
    <a:clrScheme name="Title &amp; Bullets no first bullet cop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Photo title above copy">
  <a:themeElements>
    <a:clrScheme name="Photo title abov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title above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title abov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 &amp; Numbered Bullets">
  <a:themeElements>
    <a:clrScheme name="Title &amp; Numbered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enter text">
  <a:themeElements>
    <a:clrScheme name="center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er 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enter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no first bulle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&amp; numbered lists no first bullet">
  <a:themeElements>
    <a:clrScheme name="Title &amp; numbered lists no first bull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numbered lists no first bulle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numbered lists no first bull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Pages>0</Pages>
  <Words>1026</Words>
  <Characters>0</Characters>
  <Application>Microsoft Macintosh PowerPoint</Application>
  <PresentationFormat>Letter Paper (8.5x11 in)</PresentationFormat>
  <Lines>0</Lines>
  <Paragraphs>180</Paragraphs>
  <Slides>29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29</vt:i4>
      </vt:variant>
    </vt:vector>
  </HeadingPairs>
  <TitlesOfParts>
    <vt:vector size="57" baseType="lpstr">
      <vt:lpstr>Title &amp; Subtitle</vt:lpstr>
      <vt:lpstr>Title &amp; Bullets</vt:lpstr>
      <vt:lpstr>center text</vt:lpstr>
      <vt:lpstr>Title &amp; Bullets no first bullet</vt:lpstr>
      <vt:lpstr>Title - Top</vt:lpstr>
      <vt:lpstr>Title &amp; numbered lists no first bullet</vt:lpstr>
      <vt:lpstr>Title - Center</vt:lpstr>
      <vt:lpstr>Bullets</vt:lpstr>
      <vt:lpstr>Photo - Horizontal</vt:lpstr>
      <vt:lpstr>Photo title above</vt:lpstr>
      <vt:lpstr>Photo - Horizontal Reflection</vt:lpstr>
      <vt:lpstr>Photo - Vertical</vt:lpstr>
      <vt:lpstr>Photo - Vertical Reflection</vt:lpstr>
      <vt:lpstr>Title, first list numbered others with bullets</vt:lpstr>
      <vt:lpstr>Blank</vt:lpstr>
      <vt:lpstr>Title &amp; numbered lists</vt:lpstr>
      <vt:lpstr>Title &amp; Bullets - Left</vt:lpstr>
      <vt:lpstr>Title &amp; Bullets - 2 Column</vt:lpstr>
      <vt:lpstr>Title &amp; Bullets - Right</vt:lpstr>
      <vt:lpstr>Title, Bullets &amp; Photo</vt:lpstr>
      <vt:lpstr>Title &amp; Bullets copy</vt:lpstr>
      <vt:lpstr>Title &amp; No First Bullet</vt:lpstr>
      <vt:lpstr>Title &amp; Bullets no first bullet copy</vt:lpstr>
      <vt:lpstr>Title &amp; number points</vt:lpstr>
      <vt:lpstr>Title &amp; Bullets copy 1</vt:lpstr>
      <vt:lpstr>Title &amp; Bullets no first bullet copy 1</vt:lpstr>
      <vt:lpstr>Photo title above copy</vt:lpstr>
      <vt:lpstr>Title &amp; Numbered Bullets</vt:lpstr>
      <vt:lpstr>Basic DC Motor Circuits</vt:lpstr>
      <vt:lpstr>DC Motor Learning Objectives</vt:lpstr>
      <vt:lpstr>PowerPoint Presentation</vt:lpstr>
      <vt:lpstr>Simplest DC Motor Circuit</vt:lpstr>
      <vt:lpstr>Current continues after switch is opened</vt:lpstr>
      <vt:lpstr>Reverse current</vt:lpstr>
      <vt:lpstr>Motor Model</vt:lpstr>
      <vt:lpstr>Flyback diode or snubber diode</vt:lpstr>
      <vt:lpstr>PowerPoint Presentation</vt:lpstr>
      <vt:lpstr>Controlling DC Motor Speed</vt:lpstr>
      <vt:lpstr>Arduno Uno has 6 PWM pins</vt:lpstr>
      <vt:lpstr>PWM: Pulsed with modulation</vt:lpstr>
      <vt:lpstr>Arduino PWM commands</vt:lpstr>
      <vt:lpstr>PowerPoint Presentation</vt:lpstr>
      <vt:lpstr>Transistor as the switching device</vt:lpstr>
      <vt:lpstr>Use an NPN Transistor as a switch</vt:lpstr>
      <vt:lpstr>Electronic components in the fan kit</vt:lpstr>
      <vt:lpstr>Replace the Switch with a Transistor</vt:lpstr>
      <vt:lpstr>Alternative locations for the transistor</vt:lpstr>
      <vt:lpstr>Diode and transistor orientation</vt:lpstr>
      <vt:lpstr>Arduno Uno has 5 PWM pins</vt:lpstr>
      <vt:lpstr>DC Motor Circuit on tiny breadboard</vt:lpstr>
      <vt:lpstr>+5V connections</vt:lpstr>
      <vt:lpstr>PWM signal is connected to transistor base</vt:lpstr>
      <vt:lpstr>Arduino program to spin the DC Motor</vt:lpstr>
      <vt:lpstr>PowerPoint Presentation</vt:lpstr>
      <vt:lpstr>Adjust fan speed with potentiometer input</vt:lpstr>
      <vt:lpstr>Adjust fan speed with potentiometer input</vt:lpstr>
      <vt:lpstr>Adjust fan speed with potentiometer input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DC Motor Circuits</dc:title>
  <dc:subject/>
  <dc:creator/>
  <cp:keywords/>
  <dc:description/>
  <cp:lastModifiedBy>Gerald Recktenwald</cp:lastModifiedBy>
  <cp:revision>16</cp:revision>
  <cp:lastPrinted>2012-10-15T02:11:50Z</cp:lastPrinted>
  <dcterms:modified xsi:type="dcterms:W3CDTF">2012-10-26T05:53:06Z</dcterms:modified>
</cp:coreProperties>
</file>